
<file path=[Content_Types].xml><?xml version="1.0" encoding="utf-8"?>
<Types xmlns="http://schemas.openxmlformats.org/package/2006/content-types">
  <Default Extension="bin" ContentType="application/vnd.ms-office.activeX"/>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activeX/activeX1.xml" ContentType="application/vnd.ms-office.activeX+xml"/>
  <Override PartName="/ppt/activeX/activeX2.xml" ContentType="application/vnd.ms-office.activeX+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5">
  <p:sldMasterIdLst>
    <p:sldMasterId id="2147483672" r:id="rId1"/>
  </p:sldMasterIdLst>
  <p:notesMasterIdLst>
    <p:notesMasterId r:id="rId27"/>
  </p:notesMasterIdLst>
  <p:handoutMasterIdLst>
    <p:handoutMasterId r:id="rId28"/>
  </p:handoutMasterIdLst>
  <p:sldIdLst>
    <p:sldId id="256" r:id="rId2"/>
    <p:sldId id="257" r:id="rId3"/>
    <p:sldId id="269" r:id="rId4"/>
    <p:sldId id="271" r:id="rId5"/>
    <p:sldId id="272" r:id="rId6"/>
    <p:sldId id="273" r:id="rId7"/>
    <p:sldId id="274" r:id="rId8"/>
    <p:sldId id="275" r:id="rId9"/>
    <p:sldId id="279" r:id="rId10"/>
    <p:sldId id="280" r:id="rId11"/>
    <p:sldId id="276" r:id="rId12"/>
    <p:sldId id="281" r:id="rId13"/>
    <p:sldId id="282" r:id="rId14"/>
    <p:sldId id="283" r:id="rId15"/>
    <p:sldId id="260" r:id="rId16"/>
    <p:sldId id="261" r:id="rId17"/>
    <p:sldId id="277" r:id="rId18"/>
    <p:sldId id="278" r:id="rId19"/>
    <p:sldId id="264" r:id="rId20"/>
    <p:sldId id="284" r:id="rId21"/>
    <p:sldId id="285" r:id="rId22"/>
    <p:sldId id="265" r:id="rId23"/>
    <p:sldId id="266" r:id="rId24"/>
    <p:sldId id="270" r:id="rId25"/>
    <p:sldId id="267" r:id="rId26"/>
  </p:sldIdLst>
  <p:sldSz cx="9144000" cy="6858000" type="screen4x3"/>
  <p:notesSz cx="7315200" cy="96012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useTimings="0">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589" autoAdjust="0"/>
    <p:restoredTop sz="86409" autoAdjust="0"/>
  </p:normalViewPr>
  <p:slideViewPr>
    <p:cSldViewPr>
      <p:cViewPr varScale="1">
        <p:scale>
          <a:sx n="75" d="100"/>
          <a:sy n="75" d="100"/>
        </p:scale>
        <p:origin x="1104" y="58"/>
      </p:cViewPr>
      <p:guideLst>
        <p:guide orient="horz" pos="2160"/>
        <p:guide pos="2880"/>
      </p:guideLst>
    </p:cSldViewPr>
  </p:slideViewPr>
  <p:outlineViewPr>
    <p:cViewPr>
      <p:scale>
        <a:sx n="33" d="100"/>
        <a:sy n="33" d="100"/>
      </p:scale>
      <p:origin x="0" y="8454"/>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activeX/_rels/activeX1.xml.rels><?xml version="1.0" encoding="UTF-8" standalone="yes"?>
<Relationships xmlns="http://schemas.openxmlformats.org/package/2006/relationships"><Relationship Id="rId1" Type="http://schemas.microsoft.com/office/2006/relationships/activeXControlBinary" Target="activeX1.bin"/></Relationships>
</file>

<file path=ppt/activeX/_rels/activeX2.xml.rels><?xml version="1.0" encoding="UTF-8" standalone="yes"?>
<Relationships xmlns="http://schemas.openxmlformats.org/package/2006/relationships"><Relationship Id="rId1" Type="http://schemas.microsoft.com/office/2006/relationships/activeXControlBinary" Target="activeX2.bin"/></Relationships>
</file>

<file path=ppt/activeX/activeX1.xml><?xml version="1.0" encoding="utf-8"?>
<ax:ocx xmlns:ax="http://schemas.microsoft.com/office/2006/activeX" xmlns:r="http://schemas.openxmlformats.org/officeDocument/2006/relationships" ax:classid="{5512D11A-5CC6-11CF-8D67-00AA00BDCE1D}" ax:persistence="persistStream" r:id="rId1"/>
</file>

<file path=ppt/activeX/activeX2.xml><?xml version="1.0" encoding="utf-8"?>
<ax:ocx xmlns:ax="http://schemas.microsoft.com/office/2006/activeX" xmlns:r="http://schemas.openxmlformats.org/officeDocument/2006/relationships" ax:classid="{5512D11A-5CC6-11CF-8D67-00AA00BDCE1D}" ax:persistence="persistStream" r:id="rId1"/>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6661" tIns="48331" rIns="96661" bIns="48331" rtlCol="0"/>
          <a:lstStyle>
            <a:lvl1pPr algn="l">
              <a:defRPr sz="1300"/>
            </a:lvl1pPr>
          </a:lstStyle>
          <a:p>
            <a:pPr>
              <a:defRPr/>
            </a:pPr>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6661" tIns="48331" rIns="96661" bIns="48331" rtlCol="0"/>
          <a:lstStyle>
            <a:lvl1pPr algn="r">
              <a:defRPr sz="1300"/>
            </a:lvl1pPr>
          </a:lstStyle>
          <a:p>
            <a:pPr>
              <a:defRPr/>
            </a:pPr>
            <a:fld id="{54F4794A-8EC5-4CF4-B425-7910355A1AB4}" type="datetimeFigureOut">
              <a:rPr lang="en-US"/>
              <a:pPr>
                <a:defRPr/>
              </a:pPr>
              <a:t>3/30/2017</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6661" tIns="48331" rIns="96661" bIns="48331" rtlCol="0" anchor="b"/>
          <a:lstStyle>
            <a:lvl1pPr algn="l">
              <a:defRPr sz="1300"/>
            </a:lvl1pPr>
          </a:lstStyle>
          <a:p>
            <a:pPr>
              <a:defRPr/>
            </a:pPr>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6661" tIns="48331" rIns="96661" bIns="48331" rtlCol="0" anchor="b"/>
          <a:lstStyle>
            <a:lvl1pPr algn="r">
              <a:defRPr sz="1300"/>
            </a:lvl1pPr>
          </a:lstStyle>
          <a:p>
            <a:pPr>
              <a:defRPr/>
            </a:pPr>
            <a:fld id="{2DA29C47-75B9-434E-8C42-9004463E41D2}" type="slidenum">
              <a:rPr lang="en-US"/>
              <a:pPr>
                <a:defRPr/>
              </a:pPr>
              <a:t>‹#›</a:t>
            </a:fld>
            <a:endParaRPr lang="en-US"/>
          </a:p>
        </p:txBody>
      </p:sp>
    </p:spTree>
    <p:extLst>
      <p:ext uri="{BB962C8B-B14F-4D97-AF65-F5344CB8AC3E}">
        <p14:creationId xmlns:p14="http://schemas.microsoft.com/office/powerpoint/2010/main" val="285132864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4143375" y="0"/>
            <a:ext cx="3170238" cy="479425"/>
          </a:xfrm>
          <a:prstGeom prst="rect">
            <a:avLst/>
          </a:prstGeom>
        </p:spPr>
        <p:txBody>
          <a:bodyPr vert="horz" lIns="91440" tIns="45720" rIns="91440" bIns="45720" rtlCol="0"/>
          <a:lstStyle>
            <a:lvl1pPr algn="r">
              <a:defRPr sz="1200"/>
            </a:lvl1pPr>
          </a:lstStyle>
          <a:p>
            <a:fld id="{6D9438F1-3537-4DA1-BEF7-3CD1877BFFB8}" type="datetimeFigureOut">
              <a:rPr lang="en-US" smtClean="0"/>
              <a:t>3/30/2017</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731838" y="4560888"/>
            <a:ext cx="5851525" cy="4319587"/>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4143375" y="9120188"/>
            <a:ext cx="3170238" cy="479425"/>
          </a:xfrm>
          <a:prstGeom prst="rect">
            <a:avLst/>
          </a:prstGeom>
        </p:spPr>
        <p:txBody>
          <a:bodyPr vert="horz" lIns="91440" tIns="45720" rIns="91440" bIns="45720" rtlCol="0" anchor="b"/>
          <a:lstStyle>
            <a:lvl1pPr algn="r">
              <a:defRPr sz="1200"/>
            </a:lvl1pPr>
          </a:lstStyle>
          <a:p>
            <a:fld id="{B45A14E9-A915-4822-845E-79684081E58E}" type="slidenum">
              <a:rPr lang="en-US" smtClean="0"/>
              <a:t>‹#›</a:t>
            </a:fld>
            <a:endParaRPr lang="en-US"/>
          </a:p>
        </p:txBody>
      </p:sp>
    </p:spTree>
    <p:extLst>
      <p:ext uri="{BB962C8B-B14F-4D97-AF65-F5344CB8AC3E}">
        <p14:creationId xmlns:p14="http://schemas.microsoft.com/office/powerpoint/2010/main" val="425177373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45A14E9-A915-4822-845E-79684081E58E}" type="slidenum">
              <a:rPr lang="en-US" smtClean="0"/>
              <a:t>1</a:t>
            </a:fld>
            <a:endParaRPr lang="en-US"/>
          </a:p>
        </p:txBody>
      </p:sp>
    </p:spTree>
    <p:extLst>
      <p:ext uri="{BB962C8B-B14F-4D97-AF65-F5344CB8AC3E}">
        <p14:creationId xmlns:p14="http://schemas.microsoft.com/office/powerpoint/2010/main" val="23303265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3"/>
          <p:cNvSpPr/>
          <p:nvPr/>
        </p:nvSpPr>
        <p:spPr>
          <a:xfrm flipV="1">
            <a:off x="5410200" y="3810000"/>
            <a:ext cx="3733800" cy="90488"/>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5" name="Rectangle 4"/>
          <p:cNvSpPr/>
          <p:nvPr/>
        </p:nvSpPr>
        <p:spPr>
          <a:xfrm flipV="1">
            <a:off x="5410200" y="3897313"/>
            <a:ext cx="3733800" cy="19208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6" name="Rectangle 5"/>
          <p:cNvSpPr/>
          <p:nvPr/>
        </p:nvSpPr>
        <p:spPr>
          <a:xfrm flipV="1">
            <a:off x="5410200" y="4114800"/>
            <a:ext cx="3733800"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7" name="Rectangle 6"/>
          <p:cNvSpPr/>
          <p:nvPr/>
        </p:nvSpPr>
        <p:spPr>
          <a:xfrm flipV="1">
            <a:off x="5410200" y="4164013"/>
            <a:ext cx="1965325" cy="19050"/>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0" name="Rectangle 9"/>
          <p:cNvSpPr/>
          <p:nvPr/>
        </p:nvSpPr>
        <p:spPr>
          <a:xfrm flipV="1">
            <a:off x="5410200" y="4198938"/>
            <a:ext cx="1965325" cy="9525"/>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1" name="Rounded Rectangle 10"/>
          <p:cNvSpPr/>
          <p:nvPr/>
        </p:nvSpPr>
        <p:spPr bwMode="white">
          <a:xfrm>
            <a:off x="5410200" y="3962400"/>
            <a:ext cx="3063875" cy="26988"/>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12" name="Rounded Rectangle 11"/>
          <p:cNvSpPr/>
          <p:nvPr/>
        </p:nvSpPr>
        <p:spPr bwMode="white">
          <a:xfrm>
            <a:off x="7377113" y="4060825"/>
            <a:ext cx="1600200" cy="36513"/>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3" name="Rectangle 12"/>
          <p:cNvSpPr/>
          <p:nvPr/>
        </p:nvSpPr>
        <p:spPr>
          <a:xfrm>
            <a:off x="0" y="3649663"/>
            <a:ext cx="9144000" cy="2444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4" name="Rectangle 13"/>
          <p:cNvSpPr/>
          <p:nvPr/>
        </p:nvSpPr>
        <p:spPr>
          <a:xfrm>
            <a:off x="0" y="3675063"/>
            <a:ext cx="9144000" cy="1412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5" name="Rectangle 14"/>
          <p:cNvSpPr/>
          <p:nvPr/>
        </p:nvSpPr>
        <p:spPr>
          <a:xfrm flipV="1">
            <a:off x="6413500" y="3643313"/>
            <a:ext cx="2730500" cy="247650"/>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16" name="Rectangle 15"/>
          <p:cNvSpPr/>
          <p:nvPr/>
        </p:nvSpPr>
        <p:spPr>
          <a:xfrm>
            <a:off x="0" y="0"/>
            <a:ext cx="9144000" cy="37020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lang="en-US" smtClean="0"/>
              <a:t>Click to edit Master title style</a:t>
            </a:r>
            <a:endParaRPr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17" name="Date Placeholder 27"/>
          <p:cNvSpPr>
            <a:spLocks noGrp="1"/>
          </p:cNvSpPr>
          <p:nvPr>
            <p:ph type="dt" sz="half" idx="10"/>
          </p:nvPr>
        </p:nvSpPr>
        <p:spPr>
          <a:xfrm>
            <a:off x="6705600" y="4206875"/>
            <a:ext cx="960438" cy="457200"/>
          </a:xfrm>
        </p:spPr>
        <p:txBody>
          <a:bodyPr/>
          <a:lstStyle>
            <a:lvl1pPr>
              <a:defRPr/>
            </a:lvl1pPr>
          </a:lstStyle>
          <a:p>
            <a:pPr>
              <a:defRPr/>
            </a:pPr>
            <a:endParaRPr lang="en-US"/>
          </a:p>
        </p:txBody>
      </p:sp>
      <p:sp>
        <p:nvSpPr>
          <p:cNvPr id="18" name="Footer Placeholder 16"/>
          <p:cNvSpPr>
            <a:spLocks noGrp="1"/>
          </p:cNvSpPr>
          <p:nvPr>
            <p:ph type="ftr" sz="quarter" idx="11"/>
          </p:nvPr>
        </p:nvSpPr>
        <p:spPr>
          <a:xfrm>
            <a:off x="5410200" y="4205288"/>
            <a:ext cx="1295400" cy="457200"/>
          </a:xfrm>
        </p:spPr>
        <p:txBody>
          <a:bodyPr/>
          <a:lstStyle>
            <a:lvl1pPr>
              <a:defRPr/>
            </a:lvl1pPr>
          </a:lstStyle>
          <a:p>
            <a:pPr>
              <a:defRPr/>
            </a:pPr>
            <a:endParaRPr lang="en-US"/>
          </a:p>
        </p:txBody>
      </p:sp>
      <p:sp>
        <p:nvSpPr>
          <p:cNvPr id="19" name="Slide Number Placeholder 28"/>
          <p:cNvSpPr>
            <a:spLocks noGrp="1"/>
          </p:cNvSpPr>
          <p:nvPr>
            <p:ph type="sldNum" sz="quarter" idx="12"/>
          </p:nvPr>
        </p:nvSpPr>
        <p:spPr>
          <a:xfrm>
            <a:off x="8320088" y="1588"/>
            <a:ext cx="747712" cy="365125"/>
          </a:xfrm>
        </p:spPr>
        <p:txBody>
          <a:bodyPr/>
          <a:lstStyle>
            <a:lvl1pPr algn="r">
              <a:defRPr sz="1800">
                <a:solidFill>
                  <a:schemeClr val="bg1"/>
                </a:solidFill>
              </a:defRPr>
            </a:lvl1pPr>
          </a:lstStyle>
          <a:p>
            <a:pPr>
              <a:defRPr/>
            </a:pPr>
            <a:fld id="{2E0963BC-89D9-4426-A8AE-214626E47EF1}" type="slidenum">
              <a:rPr lang="en-US"/>
              <a:pPr>
                <a:defRPr/>
              </a:pPr>
              <a:t>‹#›</a:t>
            </a:fld>
            <a:endParaRPr lang="en-US"/>
          </a:p>
        </p:txBody>
      </p:sp>
    </p:spTree>
  </p:cSld>
  <p:clrMapOvr>
    <a:masterClrMapping/>
  </p:clrMapOvr>
  <p:transition advClick="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E80843B0-A2A5-44A0-B9DD-F1DDC8C11EB8}" type="slidenum">
              <a:rPr lang="en-US"/>
              <a:pPr>
                <a:defRPr/>
              </a:pPr>
              <a:t>‹#›</a:t>
            </a:fld>
            <a:endParaRPr lang="en-US"/>
          </a:p>
        </p:txBody>
      </p:sp>
    </p:spTree>
  </p:cSld>
  <p:clrMapOvr>
    <a:masterClrMapping/>
  </p:clrMapOvr>
  <p:transition advClick="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1E991B56-4866-4076-B7EB-7C5087BFAB1A}" type="slidenum">
              <a:rPr lang="en-US"/>
              <a:pPr>
                <a:defRPr/>
              </a:pPr>
              <a:t>‹#›</a:t>
            </a:fld>
            <a:endParaRPr lang="en-US"/>
          </a:p>
        </p:txBody>
      </p:sp>
    </p:spTree>
  </p:cSld>
  <p:clrMapOvr>
    <a:masterClrMapping/>
  </p:clrMapOvr>
  <p:transition advClick="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6E9E38EC-48BF-4722-9579-DD1D829FA965}" type="slidenum">
              <a:rPr lang="en-US"/>
              <a:pPr>
                <a:defRPr/>
              </a:pPr>
              <a:t>‹#›</a:t>
            </a:fld>
            <a:endParaRPr lang="en-US"/>
          </a:p>
        </p:txBody>
      </p:sp>
    </p:spTree>
  </p:cSld>
  <p:clrMapOvr>
    <a:masterClrMapping/>
  </p:clrMapOvr>
  <p:transition advClick="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lang="en-US" smtClean="0"/>
              <a:t>Click to edit Master title style</a:t>
            </a:r>
            <a:endParaRPr lang="en-US"/>
          </a:p>
        </p:txBody>
      </p:sp>
      <p:sp>
        <p:nvSpPr>
          <p:cNvPr id="3" name="Text Placeholder 2"/>
          <p:cNvSpPr>
            <a:spLocks noGrp="1"/>
          </p:cNvSpPr>
          <p:nvPr>
            <p:ph type="body" idx="1"/>
          </p:nvPr>
        </p:nvSpPr>
        <p:spPr>
          <a:xfrm>
            <a:off x="722313" y="3367088"/>
            <a:ext cx="7772400" cy="1509712"/>
          </a:xfrm>
        </p:spPr>
        <p:txBody>
          <a:bodyPr/>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13"/>
          <p:cNvSpPr>
            <a:spLocks noGrp="1"/>
          </p:cNvSpPr>
          <p:nvPr>
            <p:ph type="dt" sz="half" idx="10"/>
          </p:nvPr>
        </p:nvSpPr>
        <p:spPr/>
        <p:txBody>
          <a:bodyPr/>
          <a:lstStyle>
            <a:lvl1pPr>
              <a:defRPr/>
            </a:lvl1pPr>
          </a:lstStyle>
          <a:p>
            <a:pPr>
              <a:defRPr/>
            </a:pPr>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2999CA70-FD2F-4AF8-A47F-5281F20BCDEC}" type="slidenum">
              <a:rPr lang="en-US"/>
              <a:pPr>
                <a:defRPr/>
              </a:pPr>
              <a:t>‹#›</a:t>
            </a:fld>
            <a:endParaRPr lang="en-US"/>
          </a:p>
        </p:txBody>
      </p:sp>
    </p:spTree>
  </p:cSld>
  <p:clrMapOvr>
    <a:masterClrMapping/>
  </p:clrMapOvr>
  <p:transition advClick="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2F3B764E-025C-4C9E-B150-BA777BE42FE2}" type="slidenum">
              <a:rPr lang="en-US"/>
              <a:pPr>
                <a:defRPr/>
              </a:pPr>
              <a:t>‹#›</a:t>
            </a:fld>
            <a:endParaRPr lang="en-US"/>
          </a:p>
        </p:txBody>
      </p:sp>
    </p:spTree>
  </p:cSld>
  <p:clrMapOvr>
    <a:masterClrMapping/>
  </p:clrMapOvr>
  <p:transition advClick="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lstStyle>
            <a:lvl1pPr>
              <a:defRPr sz="4000" b="0" i="0"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25"/>
          <p:cNvSpPr>
            <a:spLocks noGrp="1"/>
          </p:cNvSpPr>
          <p:nvPr>
            <p:ph type="dt" sz="half" idx="10"/>
          </p:nvPr>
        </p:nvSpPr>
        <p:spPr/>
        <p:txBody>
          <a:bodyPr rtlCol="0"/>
          <a:lstStyle>
            <a:lvl1pPr>
              <a:defRPr/>
            </a:lvl1pPr>
          </a:lstStyle>
          <a:p>
            <a:pPr>
              <a:defRPr/>
            </a:pPr>
            <a:endParaRPr lang="en-US"/>
          </a:p>
        </p:txBody>
      </p:sp>
      <p:sp>
        <p:nvSpPr>
          <p:cNvPr id="8" name="Slide Number Placeholder 26"/>
          <p:cNvSpPr>
            <a:spLocks noGrp="1"/>
          </p:cNvSpPr>
          <p:nvPr>
            <p:ph type="sldNum" sz="quarter" idx="11"/>
          </p:nvPr>
        </p:nvSpPr>
        <p:spPr/>
        <p:txBody>
          <a:bodyPr rtlCol="0"/>
          <a:lstStyle>
            <a:lvl1pPr>
              <a:defRPr/>
            </a:lvl1pPr>
          </a:lstStyle>
          <a:p>
            <a:pPr>
              <a:defRPr/>
            </a:pPr>
            <a:fld id="{6A42F272-E300-405D-A28E-C97E3D8AF2E4}" type="slidenum">
              <a:rPr lang="en-US"/>
              <a:pPr>
                <a:defRPr/>
              </a:pPr>
              <a:t>‹#›</a:t>
            </a:fld>
            <a:endParaRPr lang="en-US"/>
          </a:p>
        </p:txBody>
      </p:sp>
      <p:sp>
        <p:nvSpPr>
          <p:cNvPr id="9" name="Footer Placeholder 27"/>
          <p:cNvSpPr>
            <a:spLocks noGrp="1"/>
          </p:cNvSpPr>
          <p:nvPr>
            <p:ph type="ftr" sz="quarter" idx="12"/>
          </p:nvPr>
        </p:nvSpPr>
        <p:spPr/>
        <p:txBody>
          <a:bodyPr rtlCol="0"/>
          <a:lstStyle>
            <a:lvl1pPr>
              <a:defRPr/>
            </a:lvl1pPr>
          </a:lstStyle>
          <a:p>
            <a:pPr>
              <a:defRPr/>
            </a:pPr>
            <a:endParaRPr lang="en-US"/>
          </a:p>
        </p:txBody>
      </p:sp>
    </p:spTree>
  </p:cSld>
  <p:clrMapOvr>
    <a:masterClrMapping/>
  </p:clrMapOvr>
  <p:transition advClick="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lstStyle>
            <a:lvl1pPr>
              <a:defRPr sz="4000">
                <a:solidFill>
                  <a:schemeClr val="tx2"/>
                </a:solidFill>
              </a:defRPr>
            </a:lvl1pPr>
          </a:lstStyle>
          <a:p>
            <a:r>
              <a:rPr lang="en-US" smtClean="0"/>
              <a:t>Click to edit Master title style</a:t>
            </a:r>
            <a:endParaRPr lang="en-US"/>
          </a:p>
        </p:txBody>
      </p:sp>
      <p:sp>
        <p:nvSpPr>
          <p:cNvPr id="3" name="Date Placeholder 2"/>
          <p:cNvSpPr>
            <a:spLocks noGrp="1"/>
          </p:cNvSpPr>
          <p:nvPr>
            <p:ph type="dt" sz="half" idx="10"/>
          </p:nvPr>
        </p:nvSpPr>
        <p:spPr>
          <a:xfrm>
            <a:off x="6583363" y="612775"/>
            <a:ext cx="957262" cy="457200"/>
          </a:xfrm>
        </p:spPr>
        <p:txBody>
          <a:bodyPr/>
          <a:lstStyle>
            <a:lvl1pPr>
              <a:defRPr/>
            </a:lvl1pPr>
          </a:lstStyle>
          <a:p>
            <a:pPr>
              <a:defRPr/>
            </a:pPr>
            <a:endParaRPr lang="en-US"/>
          </a:p>
        </p:txBody>
      </p:sp>
      <p:sp>
        <p:nvSpPr>
          <p:cNvPr id="4" name="Footer Placeholder 3"/>
          <p:cNvSpPr>
            <a:spLocks noGrp="1"/>
          </p:cNvSpPr>
          <p:nvPr>
            <p:ph type="ftr" sz="quarter" idx="11"/>
          </p:nvPr>
        </p:nvSpPr>
        <p:spPr/>
        <p:txBody>
          <a:bodyPr/>
          <a:lstStyle>
            <a:lvl1pPr>
              <a:defRPr/>
            </a:lvl1pPr>
          </a:lstStyle>
          <a:p>
            <a:pPr>
              <a:defRPr/>
            </a:pPr>
            <a:endParaRPr lang="en-US"/>
          </a:p>
        </p:txBody>
      </p:sp>
      <p:sp>
        <p:nvSpPr>
          <p:cNvPr id="5" name="Slide Number Placeholder 4"/>
          <p:cNvSpPr>
            <a:spLocks noGrp="1"/>
          </p:cNvSpPr>
          <p:nvPr>
            <p:ph type="sldNum" sz="quarter" idx="12"/>
          </p:nvPr>
        </p:nvSpPr>
        <p:spPr/>
        <p:txBody>
          <a:bodyPr/>
          <a:lstStyle>
            <a:lvl1pPr>
              <a:defRPr/>
            </a:lvl1pPr>
          </a:lstStyle>
          <a:p>
            <a:pPr>
              <a:defRPr/>
            </a:pPr>
            <a:fld id="{11B11B24-882D-4F3D-A8E6-ABFAF564A2FA}" type="slidenum">
              <a:rPr lang="en-US"/>
              <a:pPr>
                <a:defRPr/>
              </a:pPr>
              <a:t>‹#›</a:t>
            </a:fld>
            <a:endParaRPr lang="en-US"/>
          </a:p>
        </p:txBody>
      </p:sp>
    </p:spTree>
  </p:cSld>
  <p:clrMapOvr>
    <a:masterClrMapping/>
  </p:clrMapOvr>
  <p:transition advClick="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0F414A0C-1668-4834-94F6-89BBDBE02C66}" type="slidenum">
              <a:rPr lang="en-US"/>
              <a:pPr>
                <a:defRPr/>
              </a:pPr>
              <a:t>‹#›</a:t>
            </a:fld>
            <a:endParaRPr lang="en-US"/>
          </a:p>
        </p:txBody>
      </p:sp>
    </p:spTree>
  </p:cSld>
  <p:clrMapOvr>
    <a:masterClrMapping/>
  </p:clrMapOvr>
  <p:transition advClick="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lang="en-US" smtClean="0"/>
              <a:t>Click to edit Master title style</a:t>
            </a:r>
            <a:endParaRPr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EA1FDAB3-A9E2-4012-8777-F760E0FA16DA}" type="slidenum">
              <a:rPr lang="en-US"/>
              <a:pPr>
                <a:defRPr/>
              </a:pPr>
              <a:t>‹#›</a:t>
            </a:fld>
            <a:endParaRPr lang="en-US"/>
          </a:p>
        </p:txBody>
      </p:sp>
    </p:spTree>
  </p:cSld>
  <p:clrMapOvr>
    <a:masterClrMapping/>
  </p:clrMapOvr>
  <p:transition advClick="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normAutofit/>
          </a:bodyPr>
          <a:lstStyle>
            <a:lvl1pPr marL="0"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6088443" y="3274308"/>
            <a:ext cx="2590800" cy="2516489"/>
          </a:xfrm>
        </p:spPr>
        <p:txBody>
          <a:bodyPr lIns="0" tIns="0" rIns="45720"/>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a:r>
              <a:rPr lang="en-US" smtClean="0"/>
              <a:t>Click to edit Master text styles</a:t>
            </a:r>
          </a:p>
        </p:txBody>
      </p:sp>
      <p:sp>
        <p:nvSpPr>
          <p:cNvPr id="5" name="Date Placeholder 13"/>
          <p:cNvSpPr>
            <a:spLocks noGrp="1"/>
          </p:cNvSpPr>
          <p:nvPr>
            <p:ph type="dt" sz="half" idx="10"/>
          </p:nvPr>
        </p:nvSpPr>
        <p:spPr/>
        <p:txBody>
          <a:bodyPr/>
          <a:lstStyle>
            <a:lvl1pPr>
              <a:defRPr/>
            </a:lvl1pPr>
          </a:lstStyle>
          <a:p>
            <a:pPr>
              <a:defRPr/>
            </a:pPr>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5CCE6DA3-9823-4564-8F4B-F03AA0677D40}" type="slidenum">
              <a:rPr lang="en-US"/>
              <a:pPr>
                <a:defRPr/>
              </a:pPr>
              <a:t>‹#›</a:t>
            </a:fld>
            <a:endParaRPr lang="en-US"/>
          </a:p>
        </p:txBody>
      </p:sp>
    </p:spTree>
  </p:cSld>
  <p:clrMapOvr>
    <a:masterClrMapping/>
  </p:clrMapOvr>
  <p:transition advClick="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0" y="366713"/>
            <a:ext cx="9144000" cy="8413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29" name="Rectangle 28"/>
          <p:cNvSpPr/>
          <p:nvPr/>
        </p:nvSpPr>
        <p:spPr>
          <a:xfrm>
            <a:off x="0" y="0"/>
            <a:ext cx="9144000" cy="31115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0" name="Rectangle 29"/>
          <p:cNvSpPr/>
          <p:nvPr/>
        </p:nvSpPr>
        <p:spPr>
          <a:xfrm>
            <a:off x="0" y="307975"/>
            <a:ext cx="9144000" cy="92075"/>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1" name="Rectangle 30"/>
          <p:cNvSpPr/>
          <p:nvPr/>
        </p:nvSpPr>
        <p:spPr>
          <a:xfrm flipV="1">
            <a:off x="5410200" y="360363"/>
            <a:ext cx="3733800" cy="904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2" name="Rectangle 31"/>
          <p:cNvSpPr/>
          <p:nvPr/>
        </p:nvSpPr>
        <p:spPr>
          <a:xfrm flipV="1">
            <a:off x="5410200" y="439738"/>
            <a:ext cx="3733800" cy="18097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3" name="Rounded Rectangle 32"/>
          <p:cNvSpPr/>
          <p:nvPr/>
        </p:nvSpPr>
        <p:spPr bwMode="white">
          <a:xfrm>
            <a:off x="5407025" y="496888"/>
            <a:ext cx="3063875" cy="28575"/>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useBgFill="1">
        <p:nvSpPr>
          <p:cNvPr id="34" name="Rounded Rectangle 33"/>
          <p:cNvSpPr/>
          <p:nvPr/>
        </p:nvSpPr>
        <p:spPr bwMode="white">
          <a:xfrm>
            <a:off x="7373938" y="588963"/>
            <a:ext cx="1600200" cy="3651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5" name="Rectangle 34"/>
          <p:cNvSpPr/>
          <p:nvPr/>
        </p:nvSpPr>
        <p:spPr bwMode="invGray">
          <a:xfrm>
            <a:off x="9085263" y="-1588"/>
            <a:ext cx="57150"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6" name="Rectangle 35"/>
          <p:cNvSpPr/>
          <p:nvPr/>
        </p:nvSpPr>
        <p:spPr bwMode="invGray">
          <a:xfrm>
            <a:off x="9043988" y="-1588"/>
            <a:ext cx="28575" cy="620713"/>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37" name="Rectangle 36"/>
          <p:cNvSpPr/>
          <p:nvPr/>
        </p:nvSpPr>
        <p:spPr bwMode="invGray">
          <a:xfrm>
            <a:off x="9024938" y="-1588"/>
            <a:ext cx="9525" cy="620713"/>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8" name="Rectangle 37"/>
          <p:cNvSpPr/>
          <p:nvPr/>
        </p:nvSpPr>
        <p:spPr bwMode="invGray">
          <a:xfrm>
            <a:off x="8975725" y="-1588"/>
            <a:ext cx="26988" cy="620713"/>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39" name="Rectangle 38"/>
          <p:cNvSpPr/>
          <p:nvPr/>
        </p:nvSpPr>
        <p:spPr bwMode="invGray">
          <a:xfrm>
            <a:off x="8915400" y="0"/>
            <a:ext cx="55563" cy="585788"/>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sp>
        <p:nvSpPr>
          <p:cNvPr id="40" name="Rectangle 39"/>
          <p:cNvSpPr/>
          <p:nvPr/>
        </p:nvSpPr>
        <p:spPr bwMode="invGray">
          <a:xfrm>
            <a:off x="8874125" y="0"/>
            <a:ext cx="7938" cy="585788"/>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dirty="0"/>
          </a:p>
        </p:txBody>
      </p:sp>
      <p:sp>
        <p:nvSpPr>
          <p:cNvPr id="1039" name="Title Placeholder 21"/>
          <p:cNvSpPr>
            <a:spLocks noGrp="1"/>
          </p:cNvSpPr>
          <p:nvPr>
            <p:ph type="title"/>
          </p:nvPr>
        </p:nvSpPr>
        <p:spPr bwMode="auto">
          <a:xfrm>
            <a:off x="457200" y="1143000"/>
            <a:ext cx="8229600" cy="10668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40" name="Text Placeholder 12"/>
          <p:cNvSpPr>
            <a:spLocks noGrp="1"/>
          </p:cNvSpPr>
          <p:nvPr>
            <p:ph type="body" idx="1"/>
          </p:nvPr>
        </p:nvSpPr>
        <p:spPr bwMode="auto">
          <a:xfrm>
            <a:off x="457200" y="2249488"/>
            <a:ext cx="8229600" cy="43243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 name="Date Placeholder 13"/>
          <p:cNvSpPr>
            <a:spLocks noGrp="1"/>
          </p:cNvSpPr>
          <p:nvPr>
            <p:ph type="dt" sz="half" idx="2"/>
          </p:nvPr>
        </p:nvSpPr>
        <p:spPr>
          <a:xfrm>
            <a:off x="6586538" y="612775"/>
            <a:ext cx="957262" cy="457200"/>
          </a:xfrm>
          <a:prstGeom prst="rect">
            <a:avLst/>
          </a:prstGeom>
        </p:spPr>
        <p:txBody>
          <a:bodyPr vert="horz"/>
          <a:lstStyle>
            <a:lvl1pPr algn="l" eaLnBrk="1" latinLnBrk="0" hangingPunct="1">
              <a:defRPr kumimoji="0" sz="800">
                <a:solidFill>
                  <a:schemeClr val="accent2"/>
                </a:solidFill>
                <a:latin typeface="Times New Roman" charset="0"/>
              </a:defRPr>
            </a:lvl1pPr>
          </a:lstStyle>
          <a:p>
            <a:pPr>
              <a:defRPr/>
            </a:pPr>
            <a:endParaRPr lang="en-US"/>
          </a:p>
        </p:txBody>
      </p:sp>
      <p:sp>
        <p:nvSpPr>
          <p:cNvPr id="3" name="Footer Placeholder 2"/>
          <p:cNvSpPr>
            <a:spLocks noGrp="1"/>
          </p:cNvSpPr>
          <p:nvPr>
            <p:ph type="ftr" sz="quarter" idx="3"/>
          </p:nvPr>
        </p:nvSpPr>
        <p:spPr>
          <a:xfrm>
            <a:off x="5257800" y="612775"/>
            <a:ext cx="1325563" cy="457200"/>
          </a:xfrm>
          <a:prstGeom prst="rect">
            <a:avLst/>
          </a:prstGeom>
        </p:spPr>
        <p:txBody>
          <a:bodyPr vert="horz"/>
          <a:lstStyle>
            <a:lvl1pPr algn="r" eaLnBrk="1" latinLnBrk="0" hangingPunct="1">
              <a:defRPr kumimoji="0" sz="800">
                <a:solidFill>
                  <a:schemeClr val="accent2"/>
                </a:solidFill>
                <a:latin typeface="Times New Roman" charset="0"/>
              </a:defRPr>
            </a:lvl1pPr>
          </a:lstStyle>
          <a:p>
            <a:pPr>
              <a:defRPr/>
            </a:pPr>
            <a:endParaRPr lang="en-US"/>
          </a:p>
        </p:txBody>
      </p:sp>
      <p:sp>
        <p:nvSpPr>
          <p:cNvPr id="23" name="Slide Number Placeholder 22"/>
          <p:cNvSpPr>
            <a:spLocks noGrp="1"/>
          </p:cNvSpPr>
          <p:nvPr>
            <p:ph type="sldNum" sz="quarter" idx="4"/>
          </p:nvPr>
        </p:nvSpPr>
        <p:spPr>
          <a:xfrm>
            <a:off x="8174038" y="1588"/>
            <a:ext cx="762000" cy="366712"/>
          </a:xfrm>
          <a:prstGeom prst="rect">
            <a:avLst/>
          </a:prstGeom>
        </p:spPr>
        <p:txBody>
          <a:bodyPr vert="horz" anchor="b"/>
          <a:lstStyle>
            <a:lvl1pPr algn="r" eaLnBrk="1" latinLnBrk="0" hangingPunct="1">
              <a:defRPr kumimoji="0" sz="1800">
                <a:solidFill>
                  <a:srgbClr val="FFFFFF"/>
                </a:solidFill>
                <a:latin typeface="Times New Roman" charset="0"/>
              </a:defRPr>
            </a:lvl1pPr>
          </a:lstStyle>
          <a:p>
            <a:pPr>
              <a:defRPr/>
            </a:pPr>
            <a:fld id="{ABED0E37-7659-473F-91AA-AC220FB5A56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821" r:id="rId1"/>
    <p:sldLayoutId id="2147483813" r:id="rId2"/>
    <p:sldLayoutId id="2147483814" r:id="rId3"/>
    <p:sldLayoutId id="2147483815" r:id="rId4"/>
    <p:sldLayoutId id="2147483822" r:id="rId5"/>
    <p:sldLayoutId id="2147483823" r:id="rId6"/>
    <p:sldLayoutId id="2147483816" r:id="rId7"/>
    <p:sldLayoutId id="2147483817" r:id="rId8"/>
    <p:sldLayoutId id="2147483818" r:id="rId9"/>
    <p:sldLayoutId id="2147483819" r:id="rId10"/>
    <p:sldLayoutId id="2147483820" r:id="rId11"/>
  </p:sldLayoutIdLst>
  <p:transition advClick="0"/>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Trebuchet MS" pitchFamily="34" charset="0"/>
        </a:defRPr>
      </a:lvl2pPr>
      <a:lvl3pPr algn="l" rtl="0" eaLnBrk="0" fontAlgn="base" hangingPunct="0">
        <a:spcBef>
          <a:spcPct val="0"/>
        </a:spcBef>
        <a:spcAft>
          <a:spcPct val="0"/>
        </a:spcAft>
        <a:defRPr sz="4000">
          <a:solidFill>
            <a:schemeClr val="tx2"/>
          </a:solidFill>
          <a:latin typeface="Trebuchet MS" pitchFamily="34" charset="0"/>
        </a:defRPr>
      </a:lvl3pPr>
      <a:lvl4pPr algn="l" rtl="0" eaLnBrk="0" fontAlgn="base" hangingPunct="0">
        <a:spcBef>
          <a:spcPct val="0"/>
        </a:spcBef>
        <a:spcAft>
          <a:spcPct val="0"/>
        </a:spcAft>
        <a:defRPr sz="4000">
          <a:solidFill>
            <a:schemeClr val="tx2"/>
          </a:solidFill>
          <a:latin typeface="Trebuchet MS" pitchFamily="34" charset="0"/>
        </a:defRPr>
      </a:lvl4pPr>
      <a:lvl5pPr algn="l" rtl="0" eaLnBrk="0" fontAlgn="base" hangingPunct="0">
        <a:spcBef>
          <a:spcPct val="0"/>
        </a:spcBef>
        <a:spcAft>
          <a:spcPct val="0"/>
        </a:spcAft>
        <a:defRPr sz="4000">
          <a:solidFill>
            <a:schemeClr val="tx2"/>
          </a:solidFill>
          <a:latin typeface="Trebuchet MS" pitchFamily="34" charset="0"/>
        </a:defRPr>
      </a:lvl5pPr>
      <a:lvl6pPr marL="457200" algn="l" rtl="0" fontAlgn="base">
        <a:spcBef>
          <a:spcPct val="0"/>
        </a:spcBef>
        <a:spcAft>
          <a:spcPct val="0"/>
        </a:spcAft>
        <a:defRPr sz="4000">
          <a:solidFill>
            <a:schemeClr val="tx2"/>
          </a:solidFill>
          <a:latin typeface="Trebuchet MS" pitchFamily="34" charset="0"/>
        </a:defRPr>
      </a:lvl6pPr>
      <a:lvl7pPr marL="914400" algn="l" rtl="0" fontAlgn="base">
        <a:spcBef>
          <a:spcPct val="0"/>
        </a:spcBef>
        <a:spcAft>
          <a:spcPct val="0"/>
        </a:spcAft>
        <a:defRPr sz="4000">
          <a:solidFill>
            <a:schemeClr val="tx2"/>
          </a:solidFill>
          <a:latin typeface="Trebuchet MS" pitchFamily="34" charset="0"/>
        </a:defRPr>
      </a:lvl7pPr>
      <a:lvl8pPr marL="1371600" algn="l" rtl="0" fontAlgn="base">
        <a:spcBef>
          <a:spcPct val="0"/>
        </a:spcBef>
        <a:spcAft>
          <a:spcPct val="0"/>
        </a:spcAft>
        <a:defRPr sz="4000">
          <a:solidFill>
            <a:schemeClr val="tx2"/>
          </a:solidFill>
          <a:latin typeface="Trebuchet MS" pitchFamily="34" charset="0"/>
        </a:defRPr>
      </a:lvl8pPr>
      <a:lvl9pPr marL="1828800" algn="l" rtl="0" fontAlgn="base">
        <a:spcBef>
          <a:spcPct val="0"/>
        </a:spcBef>
        <a:spcAft>
          <a:spcPct val="0"/>
        </a:spcAft>
        <a:defRPr sz="4000">
          <a:solidFill>
            <a:schemeClr val="tx2"/>
          </a:solidFill>
          <a:latin typeface="Trebuchet MS" pitchFamily="34" charset="0"/>
        </a:defRPr>
      </a:lvl9pPr>
    </p:titleStyle>
    <p:bodyStyle>
      <a:lvl1pPr marL="365125" indent="-255588" algn="l" rtl="0" eaLnBrk="0" fontAlgn="base" hangingPunct="0">
        <a:spcBef>
          <a:spcPts val="300"/>
        </a:spcBef>
        <a:spcAft>
          <a:spcPct val="0"/>
        </a:spcAft>
        <a:buClr>
          <a:srgbClr val="A04DA3"/>
        </a:buClr>
        <a:buFont typeface="Georgia" pitchFamily="18" charset="0"/>
        <a:buChar char="•"/>
        <a:defRPr sz="2800" kern="1200">
          <a:solidFill>
            <a:schemeClr val="tx1"/>
          </a:solidFill>
          <a:latin typeface="+mn-lt"/>
          <a:ea typeface="+mn-ea"/>
          <a:cs typeface="+mn-cs"/>
        </a:defRPr>
      </a:lvl1pPr>
      <a:lvl2pPr marL="657225" indent="-246063" algn="l" rtl="0" eaLnBrk="0" fontAlgn="base" hangingPunct="0">
        <a:spcBef>
          <a:spcPts val="300"/>
        </a:spcBef>
        <a:spcAft>
          <a:spcPct val="0"/>
        </a:spcAft>
        <a:buClr>
          <a:schemeClr val="accent2"/>
        </a:buClr>
        <a:buFont typeface="Georgia" pitchFamily="18" charset="0"/>
        <a:buChar char="▫"/>
        <a:defRPr sz="2600" kern="1200">
          <a:solidFill>
            <a:schemeClr val="accent2"/>
          </a:solidFill>
          <a:latin typeface="+mn-lt"/>
          <a:ea typeface="+mn-ea"/>
          <a:cs typeface="+mn-cs"/>
        </a:defRPr>
      </a:lvl2pPr>
      <a:lvl3pPr marL="922338" indent="-219075" algn="l" rtl="0" eaLnBrk="0" fontAlgn="base" hangingPunct="0">
        <a:spcBef>
          <a:spcPts val="300"/>
        </a:spcBef>
        <a:spcAft>
          <a:spcPct val="0"/>
        </a:spcAft>
        <a:buClr>
          <a:schemeClr val="accent1"/>
        </a:buClr>
        <a:buFont typeface="Wingdings 2" pitchFamily="18" charset="2"/>
        <a:buChar char=""/>
        <a:defRPr sz="2400" kern="1200">
          <a:solidFill>
            <a:schemeClr val="accent1"/>
          </a:solidFill>
          <a:latin typeface="+mn-lt"/>
          <a:ea typeface="+mn-ea"/>
          <a:cs typeface="+mn-cs"/>
        </a:defRPr>
      </a:lvl3pPr>
      <a:lvl4pPr marL="1179513" indent="-200025" algn="l" rtl="0" eaLnBrk="0" fontAlgn="base" hangingPunct="0">
        <a:spcBef>
          <a:spcPts val="300"/>
        </a:spcBef>
        <a:spcAft>
          <a:spcPct val="0"/>
        </a:spcAft>
        <a:buClr>
          <a:schemeClr val="accent1"/>
        </a:buClr>
        <a:buFont typeface="Wingdings 2" pitchFamily="18" charset="2"/>
        <a:buChar char=""/>
        <a:defRPr sz="2200" kern="1200">
          <a:solidFill>
            <a:schemeClr val="accent1"/>
          </a:solidFill>
          <a:latin typeface="+mn-lt"/>
          <a:ea typeface="+mn-ea"/>
          <a:cs typeface="+mn-cs"/>
        </a:defRPr>
      </a:lvl4pPr>
      <a:lvl5pPr marL="1389063" indent="-182563" algn="l" rtl="0" eaLnBrk="0" fontAlgn="base" hangingPunct="0">
        <a:spcBef>
          <a:spcPts val="300"/>
        </a:spcBef>
        <a:spcAft>
          <a:spcPct val="0"/>
        </a:spcAft>
        <a:buClr>
          <a:srgbClr val="A04DA3"/>
        </a:buClr>
        <a:buFont typeface="Georgia" pitchFamily="18" charset="0"/>
        <a:buChar char="▫"/>
        <a:defRPr sz="2000" kern="1200">
          <a:solidFill>
            <a:srgbClr val="A04DA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3" Type="http://schemas.openxmlformats.org/officeDocument/2006/relationships/hyperlink" Target="http://www.getrevengeonyourex.com/v2/main/how-to-get-revenge/nuisancecalls.php" TargetMode="External"/><Relationship Id="rId18" Type="http://schemas.openxmlformats.org/officeDocument/2006/relationships/hyperlink" Target="http://www.getrevengeonyourex.com/v2/privacy.php" TargetMode="External"/><Relationship Id="rId26" Type="http://schemas.openxmlformats.org/officeDocument/2006/relationships/image" Target="../media/image10.gif"/><Relationship Id="rId39" Type="http://schemas.openxmlformats.org/officeDocument/2006/relationships/image" Target="../media/image23.gif"/><Relationship Id="rId21" Type="http://schemas.openxmlformats.org/officeDocument/2006/relationships/image" Target="../media/image5.gif"/><Relationship Id="rId34" Type="http://schemas.openxmlformats.org/officeDocument/2006/relationships/image" Target="../media/image18.jpeg"/><Relationship Id="rId42" Type="http://schemas.openxmlformats.org/officeDocument/2006/relationships/image" Target="../media/image26.gif"/><Relationship Id="rId47" Type="http://schemas.openxmlformats.org/officeDocument/2006/relationships/hyperlink" Target="http://www.getrevengeonyourex.com/v2/main/how-to-get-revenge/recording.php" TargetMode="External"/><Relationship Id="rId50" Type="http://schemas.openxmlformats.org/officeDocument/2006/relationships/hyperlink" Target="http://www.getrevengeonyourex.com/v2/main/how-to-get-revenge/ecard.php" TargetMode="External"/><Relationship Id="rId55" Type="http://schemas.openxmlformats.org/officeDocument/2006/relationships/image" Target="../media/image2.wmf"/><Relationship Id="rId7" Type="http://schemas.openxmlformats.org/officeDocument/2006/relationships/hyperlink" Target="http://www.getrevengeonyourex.com/v2/main/how-to-get-revenge/fakesms.php" TargetMode="External"/><Relationship Id="rId12" Type="http://schemas.openxmlformats.org/officeDocument/2006/relationships/hyperlink" Target="http://www.getrevengeonyourex.com/v2/main/how-to-get-revenge/fakephotos.php" TargetMode="External"/><Relationship Id="rId17" Type="http://schemas.openxmlformats.org/officeDocument/2006/relationships/hyperlink" Target="http://www.getrevengeonyourex.com/v2/main/how-to-get-revenge/tartcards.php" TargetMode="External"/><Relationship Id="rId25" Type="http://schemas.openxmlformats.org/officeDocument/2006/relationships/image" Target="../media/image9.jpeg"/><Relationship Id="rId33" Type="http://schemas.openxmlformats.org/officeDocument/2006/relationships/image" Target="../media/image17.gif"/><Relationship Id="rId38" Type="http://schemas.openxmlformats.org/officeDocument/2006/relationships/image" Target="../media/image22.gif"/><Relationship Id="rId46" Type="http://schemas.openxmlformats.org/officeDocument/2006/relationships/hyperlink" Target="http://www.getrevengeonyourex.com/v2/main/how-to-get-revenge/letter.php" TargetMode="External"/><Relationship Id="rId2" Type="http://schemas.openxmlformats.org/officeDocument/2006/relationships/control" Target="../activeX/activeX1.xml"/><Relationship Id="rId16" Type="http://schemas.openxmlformats.org/officeDocument/2006/relationships/hyperlink" Target="http://www.getrevengeonyourex.com/v2/main/how-to-get-revenge/phonecall.php" TargetMode="External"/><Relationship Id="rId20" Type="http://schemas.openxmlformats.org/officeDocument/2006/relationships/image" Target="../media/image4.gif"/><Relationship Id="rId29" Type="http://schemas.openxmlformats.org/officeDocument/2006/relationships/image" Target="../media/image13.jpeg"/><Relationship Id="rId41" Type="http://schemas.openxmlformats.org/officeDocument/2006/relationships/image" Target="../media/image25.jpeg"/><Relationship Id="rId54" Type="http://schemas.openxmlformats.org/officeDocument/2006/relationships/hyperlink" Target="http://www.getrevengeonyourex.com/v2/main/tools.php" TargetMode="External"/><Relationship Id="rId1" Type="http://schemas.openxmlformats.org/officeDocument/2006/relationships/vmlDrawing" Target="../drawings/vmlDrawing1.vml"/><Relationship Id="rId6" Type="http://schemas.openxmlformats.org/officeDocument/2006/relationships/hyperlink" Target="http://www.getrevengeonyourex.com/v2/main/how-to-get-revenge/timedsms.php" TargetMode="External"/><Relationship Id="rId11" Type="http://schemas.openxmlformats.org/officeDocument/2006/relationships/hyperlink" Target="http://www.getrevengeonyourex.com/v2/main/how-to-get-revenge/email.php" TargetMode="External"/><Relationship Id="rId24" Type="http://schemas.openxmlformats.org/officeDocument/2006/relationships/image" Target="../media/image8.gif"/><Relationship Id="rId32" Type="http://schemas.openxmlformats.org/officeDocument/2006/relationships/image" Target="../media/image16.jpeg"/><Relationship Id="rId37" Type="http://schemas.openxmlformats.org/officeDocument/2006/relationships/image" Target="../media/image21.png"/><Relationship Id="rId40" Type="http://schemas.openxmlformats.org/officeDocument/2006/relationships/image" Target="../media/image24.jpeg"/><Relationship Id="rId45" Type="http://schemas.openxmlformats.org/officeDocument/2006/relationships/hyperlink" Target="http://www.getrevengeonyourex.com/v2/main/how-to-get-revenge/greetingcard.php" TargetMode="External"/><Relationship Id="rId53" Type="http://schemas.openxmlformats.org/officeDocument/2006/relationships/hyperlink" Target="http://www.getrevengeonyourex.com/v2/main/how-to-get-revenge/certificate.php" TargetMode="External"/><Relationship Id="rId5" Type="http://schemas.openxmlformats.org/officeDocument/2006/relationships/hyperlink" Target="http://www.getrevengeonyourex.com/v2/main/how-to-get-revenge/sms.php" TargetMode="External"/><Relationship Id="rId15" Type="http://schemas.openxmlformats.org/officeDocument/2006/relationships/hyperlink" Target="http://www.getrevengeonyourex.com/v2/main/how-to-get-revenge/nasty.php" TargetMode="External"/><Relationship Id="rId23" Type="http://schemas.openxmlformats.org/officeDocument/2006/relationships/image" Target="../media/image7.jpeg"/><Relationship Id="rId28" Type="http://schemas.openxmlformats.org/officeDocument/2006/relationships/image" Target="../media/image12.jpeg"/><Relationship Id="rId36" Type="http://schemas.openxmlformats.org/officeDocument/2006/relationships/image" Target="../media/image20.gif"/><Relationship Id="rId49" Type="http://schemas.openxmlformats.org/officeDocument/2006/relationships/hyperlink" Target="http://www.getrevengeonyourex.com/v2/main/how-to-get-revenge/revengewebsite.php" TargetMode="External"/><Relationship Id="rId10" Type="http://schemas.openxmlformats.org/officeDocument/2006/relationships/hyperlink" Target="http://www.getrevengeonyourex.com/v2/main/how-to-get-revenge/voodoo.php" TargetMode="External"/><Relationship Id="rId19" Type="http://schemas.openxmlformats.org/officeDocument/2006/relationships/image" Target="../media/image3.jpeg"/><Relationship Id="rId31" Type="http://schemas.openxmlformats.org/officeDocument/2006/relationships/image" Target="../media/image15.gif"/><Relationship Id="rId44" Type="http://schemas.openxmlformats.org/officeDocument/2006/relationships/image" Target="../media/image28.jpeg"/><Relationship Id="rId52" Type="http://schemas.openxmlformats.org/officeDocument/2006/relationships/hyperlink" Target="http://www.getrevengeonyourex.com/v2/main/infosearch.php" TargetMode="External"/><Relationship Id="rId4" Type="http://schemas.openxmlformats.org/officeDocument/2006/relationships/slideLayout" Target="../slideLayouts/slideLayout2.xml"/><Relationship Id="rId9" Type="http://schemas.openxmlformats.org/officeDocument/2006/relationships/hyperlink" Target="http://www.getrevengeonyourex.com/v2/main/how-to-get-revenge/package.php" TargetMode="External"/><Relationship Id="rId14" Type="http://schemas.openxmlformats.org/officeDocument/2006/relationships/hyperlink" Target="http://www.getrevengeonyourex.com/v2/main/how-to-get-revenge/timedemail.php" TargetMode="External"/><Relationship Id="rId22" Type="http://schemas.openxmlformats.org/officeDocument/2006/relationships/image" Target="../media/image6.gif"/><Relationship Id="rId27" Type="http://schemas.openxmlformats.org/officeDocument/2006/relationships/image" Target="../media/image11.jpeg"/><Relationship Id="rId30" Type="http://schemas.openxmlformats.org/officeDocument/2006/relationships/image" Target="../media/image14.gif"/><Relationship Id="rId35" Type="http://schemas.openxmlformats.org/officeDocument/2006/relationships/image" Target="../media/image19.jpeg"/><Relationship Id="rId43" Type="http://schemas.openxmlformats.org/officeDocument/2006/relationships/image" Target="../media/image27.jpeg"/><Relationship Id="rId48" Type="http://schemas.openxmlformats.org/officeDocument/2006/relationships/hyperlink" Target="http://www.getrevengeonyourex.com/v2/main/how-to-get-revenge/hallofshame.php" TargetMode="External"/><Relationship Id="rId8" Type="http://schemas.openxmlformats.org/officeDocument/2006/relationships/hyperlink" Target="http://www.getrevengeonyourex.com/v2/main/how-to-get-revenge/faketimedsms.php" TargetMode="External"/><Relationship Id="rId51" Type="http://schemas.openxmlformats.org/officeDocument/2006/relationships/hyperlink" Target="http://www.getrevengeonyourex.com/v2/main/how-to-get-revenge/fax.php" TargetMode="External"/><Relationship Id="rId3" Type="http://schemas.openxmlformats.org/officeDocument/2006/relationships/control" Target="../activeX/activeX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hyperlink" Target="http://www.ncvc.org/src"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www.cops.usdoj.gov/" TargetMode="External"/><Relationship Id="rId2" Type="http://schemas.openxmlformats.org/officeDocument/2006/relationships/hyperlink" Target="http://www.cyberangels.org/" TargetMode="External"/><Relationship Id="rId1" Type="http://schemas.openxmlformats.org/officeDocument/2006/relationships/slideLayout" Target="../slideLayouts/slideLayout2.xml"/><Relationship Id="rId5" Type="http://schemas.openxmlformats.org/officeDocument/2006/relationships/hyperlink" Target="http://www.loveisnotabuse.com/" TargetMode="External"/><Relationship Id="rId4" Type="http://schemas.openxmlformats.org/officeDocument/2006/relationships/hyperlink" Target="http://www.loveisrespect.com/" TargetMode="External"/></Relationships>
</file>

<file path=ppt/slides/_rels/slide24.xml.rels><?xml version="1.0" encoding="UTF-8" standalone="yes"?>
<Relationships xmlns="http://schemas.openxmlformats.org/package/2006/relationships"><Relationship Id="rId2" Type="http://schemas.openxmlformats.org/officeDocument/2006/relationships/hyperlink" Target="http://www.appa-net.org/eweb/docs/appa/pubs/RSGCCO.pdf"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mailto:end.domestic.violence@maliseets.com" TargetMode="External"/><Relationship Id="rId2" Type="http://schemas.openxmlformats.org/officeDocument/2006/relationships/hyperlink" Target="mailto:heather.putnam@usdoj.gov"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www.getrevengeonyourex.com/"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Rectangle 3"/>
          <p:cNvSpPr>
            <a:spLocks noGrp="1" noChangeArrowheads="1"/>
          </p:cNvSpPr>
          <p:nvPr>
            <p:ph type="subTitle" idx="1"/>
          </p:nvPr>
        </p:nvSpPr>
        <p:spPr>
          <a:xfrm>
            <a:off x="1295400" y="3962400"/>
            <a:ext cx="6400800" cy="2590800"/>
          </a:xfrm>
        </p:spPr>
        <p:txBody>
          <a:bodyPr/>
          <a:lstStyle/>
          <a:p>
            <a:pPr marL="63500" eaLnBrk="1" hangingPunct="1"/>
            <a:r>
              <a:rPr lang="en-US" sz="5400" b="1" i="1" dirty="0" smtClean="0"/>
              <a:t>STALKING</a:t>
            </a:r>
          </a:p>
          <a:p>
            <a:pPr marL="63500" eaLnBrk="1" hangingPunct="1"/>
            <a:endParaRPr lang="en-US" sz="5400" b="1" i="1" dirty="0" smtClean="0"/>
          </a:p>
        </p:txBody>
      </p:sp>
    </p:spTree>
  </p:cSld>
  <p:clrMapOvr>
    <a:masterClrMapping/>
  </p:clrMapOvr>
  <p:transition advClick="0"/>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990600" y="0"/>
          <a:ext cx="7086599" cy="14238966"/>
        </p:xfrm>
        <a:graphic>
          <a:graphicData uri="http://schemas.openxmlformats.org/drawingml/2006/table">
            <a:tbl>
              <a:tblPr/>
              <a:tblGrid>
                <a:gridCol w="5287970"/>
                <a:gridCol w="1798629"/>
              </a:tblGrid>
              <a:tr h="153129">
                <a:tc>
                  <a:txBody>
                    <a:bodyPr/>
                    <a:lstStyle/>
                    <a:p>
                      <a:pPr algn="ctr"/>
                      <a:r>
                        <a:rPr lang="en-US" sz="1400" b="1" dirty="0"/>
                        <a:t>Has Your Ex Screwed You Over?</a:t>
                      </a:r>
                      <a:br>
                        <a:rPr lang="en-US" sz="1400" b="1" dirty="0"/>
                      </a:br>
                      <a:r>
                        <a:rPr lang="en-US" sz="1400" b="1" dirty="0"/>
                        <a:t>Then It's Time For REVENGE!!! </a:t>
                      </a:r>
                    </a:p>
                  </a:txBody>
                  <a:tcPr marL="0" marR="0" marT="0" marB="0">
                    <a:lnL>
                      <a:noFill/>
                    </a:lnL>
                    <a:lnR>
                      <a:noFill/>
                    </a:lnR>
                    <a:lnT>
                      <a:noFill/>
                    </a:lnT>
                    <a:lnB>
                      <a:noFill/>
                    </a:lnB>
                    <a:solidFill>
                      <a:srgbClr val="F8F3EA"/>
                    </a:solidFill>
                  </a:tcPr>
                </a:tc>
                <a:tc rowSpan="2">
                  <a:txBody>
                    <a:bodyPr/>
                    <a:lstStyle/>
                    <a:p>
                      <a:endParaRPr lang="en-US" sz="1400"/>
                    </a:p>
                  </a:txBody>
                  <a:tcPr marL="0" marR="0" marT="0" marB="0">
                    <a:lnL>
                      <a:noFill/>
                    </a:lnL>
                    <a:lnR>
                      <a:noFill/>
                    </a:lnR>
                    <a:lnT>
                      <a:noFill/>
                    </a:lnT>
                    <a:lnB>
                      <a:noFill/>
                    </a:lnB>
                    <a:solidFill>
                      <a:srgbClr val="F8F3EA"/>
                    </a:solidFill>
                  </a:tcPr>
                </a:tc>
              </a:tr>
              <a:tr h="38282">
                <a:tc>
                  <a:txBody>
                    <a:bodyPr/>
                    <a:lstStyle/>
                    <a:p>
                      <a:endParaRPr lang="en-US" sz="1400"/>
                    </a:p>
                  </a:txBody>
                  <a:tcPr marL="0" marR="0" marT="0" marB="0">
                    <a:lnL>
                      <a:noFill/>
                    </a:lnL>
                    <a:lnR>
                      <a:noFill/>
                    </a:lnR>
                    <a:lnT>
                      <a:noFill/>
                    </a:lnT>
                    <a:lnB>
                      <a:noFill/>
                    </a:lnB>
                  </a:tcPr>
                </a:tc>
                <a:tc vMerge="1">
                  <a:txBody>
                    <a:bodyPr/>
                    <a:lstStyle/>
                    <a:p>
                      <a:endParaRPr lang="en-US"/>
                    </a:p>
                  </a:txBody>
                  <a:tcPr/>
                </a:tc>
              </a:tr>
              <a:tr h="229693">
                <a:tc>
                  <a:txBody>
                    <a:bodyPr/>
                    <a:lstStyle/>
                    <a:p>
                      <a:pPr algn="ctr"/>
                      <a:r>
                        <a:rPr lang="en-US" sz="1400" b="1"/>
                        <a:t>Crush Your Ex!</a:t>
                      </a:r>
                    </a:p>
                    <a:p>
                      <a:pPr algn="ctr"/>
                      <a:r>
                        <a:rPr lang="en-US" sz="1400"/>
                        <a:t>Don't Let Them Win!</a:t>
                      </a:r>
                      <a:br>
                        <a:rPr lang="en-US" sz="1400"/>
                      </a:br>
                      <a:r>
                        <a:rPr lang="en-US" sz="1400"/>
                        <a:t>Get Your Revenge Now! </a:t>
                      </a:r>
                    </a:p>
                    <a:p>
                      <a:pPr algn="ctr"/>
                      <a:r>
                        <a:rPr lang="en-US" sz="1400"/>
                        <a:t>Let us do your dirty work and we'll make sure your ex gets exactly what they deserve </a:t>
                      </a:r>
                    </a:p>
                  </a:txBody>
                  <a:tcPr marL="0" marR="0" marT="0" marB="0">
                    <a:lnL>
                      <a:noFill/>
                    </a:lnL>
                    <a:lnR>
                      <a:noFill/>
                    </a:lnR>
                    <a:lnT>
                      <a:noFill/>
                    </a:lnT>
                    <a:lnB>
                      <a:noFill/>
                    </a:lnB>
                    <a:solidFill>
                      <a:srgbClr val="F61813"/>
                    </a:solidFill>
                  </a:tcPr>
                </a:tc>
                <a:tc>
                  <a:txBody>
                    <a:bodyPr/>
                    <a:lstStyle/>
                    <a:p>
                      <a:endParaRPr lang="en-US" sz="1400"/>
                    </a:p>
                  </a:txBody>
                  <a:tcPr marL="8747" marR="8747" marT="4374" marB="4374">
                    <a:lnL>
                      <a:noFill/>
                    </a:lnL>
                    <a:lnT>
                      <a:noFill/>
                    </a:lnT>
                  </a:tcPr>
                </a:tc>
              </a:tr>
              <a:tr h="121712">
                <a:tc>
                  <a:txBody>
                    <a:bodyPr/>
                    <a:lstStyle/>
                    <a:p>
                      <a:endParaRPr lang="en-US" sz="1400"/>
                    </a:p>
                  </a:txBody>
                  <a:tcPr marL="2733" marR="2733" marT="2733" marB="2733" anchor="ctr">
                    <a:lnL>
                      <a:noFill/>
                    </a:lnL>
                    <a:lnR>
                      <a:noFill/>
                    </a:lnR>
                    <a:lnT>
                      <a:noFill/>
                    </a:lnT>
                    <a:lnB>
                      <a:noFill/>
                    </a:lnB>
                  </a:tcPr>
                </a:tc>
                <a:tc>
                  <a:txBody>
                    <a:bodyPr/>
                    <a:lstStyle/>
                    <a:p>
                      <a:r>
                        <a:rPr lang="en-US" sz="1400">
                          <a:hlinkClick r:id="rId5"/>
                        </a:rPr>
                        <a:t>Send an anonymous SMS</a:t>
                      </a:r>
                      <a:endParaRPr lang="en-US" sz="1400"/>
                    </a:p>
                  </a:txBody>
                  <a:tcPr marL="2733" marR="2733" marT="2733" marB="2733" anchor="ctr">
                    <a:lnL>
                      <a:noFill/>
                    </a:lnL>
                    <a:lnR>
                      <a:noFill/>
                    </a:lnR>
                    <a:lnB>
                      <a:noFill/>
                    </a:lnB>
                  </a:tcPr>
                </a:tc>
              </a:tr>
              <a:tr h="159993">
                <a:tc>
                  <a:txBody>
                    <a:bodyPr/>
                    <a:lstStyle/>
                    <a:p>
                      <a:endParaRPr lang="en-US" sz="1400" dirty="0"/>
                    </a:p>
                  </a:txBody>
                  <a:tcPr marL="2733" marR="2733" marT="2733" marB="2733">
                    <a:lnL>
                      <a:noFill/>
                    </a:lnL>
                    <a:lnR>
                      <a:noFill/>
                    </a:lnR>
                    <a:lnT>
                      <a:noFill/>
                    </a:lnT>
                    <a:lnB>
                      <a:noFill/>
                    </a:lnB>
                  </a:tcPr>
                </a:tc>
                <a:tc>
                  <a:txBody>
                    <a:bodyPr/>
                    <a:lstStyle/>
                    <a:p>
                      <a:r>
                        <a:rPr lang="en-US" sz="1400">
                          <a:hlinkClick r:id="rId6"/>
                        </a:rPr>
                        <a:t>Send a time-released SMS </a:t>
                      </a:r>
                      <a:endParaRPr lang="en-US" sz="1400"/>
                    </a:p>
                  </a:txBody>
                  <a:tcPr marL="2733" marR="2733" marT="2733" marB="2733">
                    <a:lnL>
                      <a:noFill/>
                    </a:lnL>
                    <a:lnR>
                      <a:noFill/>
                    </a:lnR>
                    <a:lnT>
                      <a:noFill/>
                    </a:lnT>
                    <a:lnB>
                      <a:noFill/>
                    </a:lnB>
                  </a:tcPr>
                </a:tc>
              </a:tr>
              <a:tr h="121712">
                <a:tc>
                  <a:txBody>
                    <a:bodyPr/>
                    <a:lstStyle/>
                    <a:p>
                      <a:endParaRPr lang="en-US" sz="1400"/>
                    </a:p>
                  </a:txBody>
                  <a:tcPr marL="2733" marR="2733" marT="2733" marB="2733">
                    <a:lnL>
                      <a:noFill/>
                    </a:lnL>
                    <a:lnR>
                      <a:noFill/>
                    </a:lnR>
                    <a:lnT>
                      <a:noFill/>
                    </a:lnT>
                    <a:lnB>
                      <a:noFill/>
                    </a:lnB>
                  </a:tcPr>
                </a:tc>
                <a:tc>
                  <a:txBody>
                    <a:bodyPr/>
                    <a:lstStyle/>
                    <a:p>
                      <a:r>
                        <a:rPr lang="en-US" sz="1400">
                          <a:hlinkClick r:id="rId7"/>
                        </a:rPr>
                        <a:t>Fake Caller ID SMS </a:t>
                      </a:r>
                      <a:endParaRPr lang="en-US" sz="1400"/>
                    </a:p>
                  </a:txBody>
                  <a:tcPr marL="2733" marR="2733" marT="2733" marB="2733">
                    <a:lnL>
                      <a:noFill/>
                    </a:lnL>
                    <a:lnR>
                      <a:noFill/>
                    </a:lnR>
                    <a:lnT>
                      <a:noFill/>
                    </a:lnT>
                    <a:lnB>
                      <a:noFill/>
                    </a:lnB>
                  </a:tcPr>
                </a:tc>
              </a:tr>
              <a:tr h="198276">
                <a:tc>
                  <a:txBody>
                    <a:bodyPr/>
                    <a:lstStyle/>
                    <a:p>
                      <a:endParaRPr lang="en-US" sz="1400"/>
                    </a:p>
                  </a:txBody>
                  <a:tcPr marL="2733" marR="2733" marT="2733" marB="2733">
                    <a:lnL>
                      <a:noFill/>
                    </a:lnL>
                    <a:lnR>
                      <a:noFill/>
                    </a:lnR>
                    <a:lnT>
                      <a:noFill/>
                    </a:lnT>
                    <a:lnB>
                      <a:noFill/>
                    </a:lnB>
                  </a:tcPr>
                </a:tc>
                <a:tc>
                  <a:txBody>
                    <a:bodyPr/>
                    <a:lstStyle/>
                    <a:p>
                      <a:r>
                        <a:rPr lang="en-US" sz="1400">
                          <a:hlinkClick r:id="rId8"/>
                        </a:rPr>
                        <a:t>Fake Caller ID Time Released SMS </a:t>
                      </a:r>
                      <a:endParaRPr lang="en-US" sz="1400"/>
                    </a:p>
                  </a:txBody>
                  <a:tcPr marL="2733" marR="2733" marT="2733" marB="2733">
                    <a:lnL>
                      <a:noFill/>
                    </a:lnL>
                    <a:lnR>
                      <a:noFill/>
                    </a:lnR>
                    <a:lnT>
                      <a:noFill/>
                    </a:lnT>
                    <a:lnB>
                      <a:noFill/>
                    </a:lnB>
                  </a:tcPr>
                </a:tc>
              </a:tr>
              <a:tr h="198276">
                <a:tc>
                  <a:txBody>
                    <a:bodyPr/>
                    <a:lstStyle/>
                    <a:p>
                      <a:endParaRPr lang="en-US" sz="1400"/>
                    </a:p>
                  </a:txBody>
                  <a:tcPr marL="2733" marR="2733" marT="2733" marB="2733" anchor="ctr">
                    <a:lnL>
                      <a:noFill/>
                    </a:lnL>
                    <a:lnR>
                      <a:noFill/>
                    </a:lnR>
                    <a:lnT>
                      <a:noFill/>
                    </a:lnT>
                    <a:lnB>
                      <a:noFill/>
                    </a:lnB>
                  </a:tcPr>
                </a:tc>
                <a:tc>
                  <a:txBody>
                    <a:bodyPr/>
                    <a:lstStyle/>
                    <a:p>
                      <a:r>
                        <a:rPr lang="en-US" sz="1400">
                          <a:hlinkClick r:id="rId9"/>
                        </a:rPr>
                        <a:t>Send a nasty package in the post</a:t>
                      </a:r>
                      <a:endParaRPr lang="en-US" sz="1400"/>
                    </a:p>
                  </a:txBody>
                  <a:tcPr marL="2733" marR="2733" marT="2733" marB="2733" anchor="ctr">
                    <a:lnL>
                      <a:noFill/>
                    </a:lnL>
                    <a:lnR>
                      <a:noFill/>
                    </a:lnR>
                    <a:lnT>
                      <a:noFill/>
                    </a:lnT>
                    <a:lnB>
                      <a:noFill/>
                    </a:lnB>
                  </a:tcPr>
                </a:tc>
              </a:tr>
              <a:tr h="198276">
                <a:tc>
                  <a:txBody>
                    <a:bodyPr/>
                    <a:lstStyle/>
                    <a:p>
                      <a:endParaRPr lang="en-US" sz="1400"/>
                    </a:p>
                  </a:txBody>
                  <a:tcPr marL="2733" marR="2733" marT="2733" marB="2733">
                    <a:lnL>
                      <a:noFill/>
                    </a:lnL>
                    <a:lnR>
                      <a:noFill/>
                    </a:lnR>
                    <a:lnT>
                      <a:noFill/>
                    </a:lnT>
                    <a:lnB>
                      <a:noFill/>
                    </a:lnB>
                  </a:tcPr>
                </a:tc>
                <a:tc>
                  <a:txBody>
                    <a:bodyPr/>
                    <a:lstStyle/>
                    <a:p>
                      <a:r>
                        <a:rPr lang="en-US" sz="1400">
                          <a:hlinkClick r:id="rId10"/>
                        </a:rPr>
                        <a:t>Voodoo Dolls - the revenge curse </a:t>
                      </a:r>
                      <a:endParaRPr lang="en-US" sz="1400"/>
                    </a:p>
                  </a:txBody>
                  <a:tcPr marL="2733" marR="2733" marT="2733" marB="2733">
                    <a:lnL>
                      <a:noFill/>
                    </a:lnL>
                    <a:lnR>
                      <a:noFill/>
                    </a:lnR>
                    <a:lnT>
                      <a:noFill/>
                    </a:lnT>
                    <a:lnB>
                      <a:noFill/>
                    </a:lnB>
                  </a:tcPr>
                </a:tc>
              </a:tr>
              <a:tr h="159993">
                <a:tc>
                  <a:txBody>
                    <a:bodyPr/>
                    <a:lstStyle/>
                    <a:p>
                      <a:endParaRPr lang="en-US" sz="1400"/>
                    </a:p>
                  </a:txBody>
                  <a:tcPr marL="2733" marR="2733" marT="2733" marB="2733">
                    <a:lnL>
                      <a:noFill/>
                    </a:lnL>
                    <a:lnR>
                      <a:noFill/>
                    </a:lnR>
                    <a:lnT>
                      <a:noFill/>
                    </a:lnT>
                    <a:lnB>
                      <a:noFill/>
                    </a:lnB>
                  </a:tcPr>
                </a:tc>
                <a:tc>
                  <a:txBody>
                    <a:bodyPr/>
                    <a:lstStyle/>
                    <a:p>
                      <a:r>
                        <a:rPr lang="en-US" sz="1400">
                          <a:hlinkClick r:id="rId11"/>
                        </a:rPr>
                        <a:t>Send an email and fake the sender!</a:t>
                      </a:r>
                      <a:endParaRPr lang="en-US" sz="1400"/>
                    </a:p>
                  </a:txBody>
                  <a:tcPr marL="2733" marR="2733" marT="2733" marB="2733">
                    <a:lnL>
                      <a:noFill/>
                    </a:lnL>
                    <a:lnR>
                      <a:noFill/>
                    </a:lnR>
                    <a:lnT>
                      <a:noFill/>
                    </a:lnT>
                    <a:lnB>
                      <a:noFill/>
                    </a:lnB>
                  </a:tcPr>
                </a:tc>
              </a:tr>
              <a:tr h="121712">
                <a:tc>
                  <a:txBody>
                    <a:bodyPr/>
                    <a:lstStyle/>
                    <a:p>
                      <a:endParaRPr lang="en-US" sz="1400"/>
                    </a:p>
                  </a:txBody>
                  <a:tcPr marL="2733" marR="2733" marT="2733" marB="2733">
                    <a:lnL>
                      <a:noFill/>
                    </a:lnL>
                    <a:lnR>
                      <a:noFill/>
                    </a:lnR>
                    <a:lnT>
                      <a:noFill/>
                    </a:lnT>
                    <a:lnB>
                      <a:noFill/>
                    </a:lnB>
                  </a:tcPr>
                </a:tc>
                <a:tc>
                  <a:txBody>
                    <a:bodyPr/>
                    <a:lstStyle/>
                    <a:p>
                      <a:r>
                        <a:rPr lang="en-US" sz="1400">
                          <a:hlinkClick r:id="rId12"/>
                        </a:rPr>
                        <a:t>Fake their photos</a:t>
                      </a:r>
                      <a:r>
                        <a:rPr lang="en-US" sz="1400"/>
                        <a:t> </a:t>
                      </a:r>
                    </a:p>
                  </a:txBody>
                  <a:tcPr marL="2733" marR="2733" marT="2733" marB="2733">
                    <a:lnL>
                      <a:noFill/>
                    </a:lnL>
                    <a:lnR>
                      <a:noFill/>
                    </a:lnR>
                    <a:lnT>
                      <a:noFill/>
                    </a:lnT>
                    <a:lnB>
                      <a:noFill/>
                    </a:lnB>
                  </a:tcPr>
                </a:tc>
              </a:tr>
              <a:tr h="83430">
                <a:tc>
                  <a:txBody>
                    <a:bodyPr/>
                    <a:lstStyle/>
                    <a:p>
                      <a:endParaRPr lang="en-US" sz="1400"/>
                    </a:p>
                  </a:txBody>
                  <a:tcPr marL="2733" marR="2733" marT="2733" marB="2733">
                    <a:lnL>
                      <a:noFill/>
                    </a:lnL>
                    <a:lnR>
                      <a:noFill/>
                    </a:lnR>
                    <a:lnT>
                      <a:noFill/>
                    </a:lnT>
                    <a:lnB>
                      <a:noFill/>
                    </a:lnB>
                  </a:tcPr>
                </a:tc>
                <a:tc>
                  <a:txBody>
                    <a:bodyPr/>
                    <a:lstStyle/>
                    <a:p>
                      <a:r>
                        <a:rPr lang="en-US" sz="1400">
                          <a:hlinkClick r:id="rId13"/>
                        </a:rPr>
                        <a:t>Nuisance calls :-)</a:t>
                      </a:r>
                      <a:r>
                        <a:rPr lang="en-US" sz="1400"/>
                        <a:t> </a:t>
                      </a:r>
                    </a:p>
                  </a:txBody>
                  <a:tcPr marL="2733" marR="2733" marT="2733" marB="2733">
                    <a:lnL>
                      <a:noFill/>
                    </a:lnL>
                    <a:lnR>
                      <a:noFill/>
                    </a:lnR>
                    <a:lnT>
                      <a:noFill/>
                    </a:lnT>
                    <a:lnB>
                      <a:noFill/>
                    </a:lnB>
                  </a:tcPr>
                </a:tc>
              </a:tr>
              <a:tr h="159993">
                <a:tc>
                  <a:txBody>
                    <a:bodyPr/>
                    <a:lstStyle/>
                    <a:p>
                      <a:endParaRPr lang="en-US" sz="1400"/>
                    </a:p>
                  </a:txBody>
                  <a:tcPr marL="2733" marR="2733" marT="2733" marB="2733">
                    <a:lnL>
                      <a:noFill/>
                    </a:lnL>
                    <a:lnR>
                      <a:noFill/>
                    </a:lnR>
                    <a:lnT>
                      <a:noFill/>
                    </a:lnT>
                    <a:lnB>
                      <a:noFill/>
                    </a:lnB>
                  </a:tcPr>
                </a:tc>
                <a:tc>
                  <a:txBody>
                    <a:bodyPr/>
                    <a:lstStyle/>
                    <a:p>
                      <a:r>
                        <a:rPr lang="en-US" sz="1400">
                          <a:hlinkClick r:id="rId14"/>
                        </a:rPr>
                        <a:t>Time released email service </a:t>
                      </a:r>
                      <a:endParaRPr lang="en-US" sz="1400"/>
                    </a:p>
                  </a:txBody>
                  <a:tcPr marL="2733" marR="2733" marT="2733" marB="2733">
                    <a:lnL>
                      <a:noFill/>
                    </a:lnL>
                    <a:lnR>
                      <a:noFill/>
                    </a:lnR>
                    <a:lnT>
                      <a:noFill/>
                    </a:lnT>
                    <a:lnB>
                      <a:noFill/>
                    </a:lnB>
                  </a:tcPr>
                </a:tc>
              </a:tr>
              <a:tr h="198276">
                <a:tc>
                  <a:txBody>
                    <a:bodyPr/>
                    <a:lstStyle/>
                    <a:p>
                      <a:endParaRPr lang="en-US" sz="1400"/>
                    </a:p>
                  </a:txBody>
                  <a:tcPr marL="2733" marR="2733" marT="2733" marB="2733">
                    <a:lnL>
                      <a:noFill/>
                    </a:lnL>
                    <a:lnR>
                      <a:noFill/>
                    </a:lnR>
                    <a:lnT>
                      <a:noFill/>
                    </a:lnT>
                    <a:lnB>
                      <a:noFill/>
                    </a:lnB>
                  </a:tcPr>
                </a:tc>
                <a:tc>
                  <a:txBody>
                    <a:bodyPr/>
                    <a:lstStyle/>
                    <a:p>
                      <a:r>
                        <a:rPr lang="en-US" sz="1400" dirty="0">
                          <a:hlinkClick r:id="rId15"/>
                        </a:rPr>
                        <a:t>Send Your Ex A Sick &amp; Twisted "Gift"</a:t>
                      </a:r>
                      <a:endParaRPr lang="en-US" sz="1400" dirty="0"/>
                    </a:p>
                  </a:txBody>
                  <a:tcPr marL="2733" marR="2733" marT="2733" marB="2733">
                    <a:lnL>
                      <a:noFill/>
                    </a:lnL>
                    <a:lnR>
                      <a:noFill/>
                    </a:lnR>
                    <a:lnT>
                      <a:noFill/>
                    </a:lnT>
                    <a:lnB>
                      <a:noFill/>
                    </a:lnB>
                  </a:tcPr>
                </a:tc>
              </a:tr>
              <a:tr h="121712">
                <a:tc>
                  <a:txBody>
                    <a:bodyPr/>
                    <a:lstStyle/>
                    <a:p>
                      <a:endParaRPr lang="en-US" sz="1400"/>
                    </a:p>
                  </a:txBody>
                  <a:tcPr marL="2733" marR="2733" marT="2733" marB="2733">
                    <a:lnL>
                      <a:noFill/>
                    </a:lnL>
                    <a:lnR>
                      <a:noFill/>
                    </a:lnR>
                    <a:lnT>
                      <a:noFill/>
                    </a:lnT>
                    <a:lnB>
                      <a:noFill/>
                    </a:lnB>
                  </a:tcPr>
                </a:tc>
                <a:tc>
                  <a:txBody>
                    <a:bodyPr/>
                    <a:lstStyle/>
                    <a:p>
                      <a:r>
                        <a:rPr lang="en-US" sz="1400">
                          <a:hlinkClick r:id="rId16"/>
                        </a:rPr>
                        <a:t>Let us phone your ex!</a:t>
                      </a:r>
                      <a:endParaRPr lang="en-US" sz="1400"/>
                    </a:p>
                  </a:txBody>
                  <a:tcPr marL="2733" marR="2733" marT="2733" marB="2733">
                    <a:lnL>
                      <a:noFill/>
                    </a:lnL>
                    <a:lnR>
                      <a:noFill/>
                    </a:lnR>
                    <a:lnT>
                      <a:noFill/>
                    </a:lnT>
                    <a:lnB>
                      <a:noFill/>
                    </a:lnB>
                  </a:tcPr>
                </a:tc>
              </a:tr>
              <a:tr h="159993">
                <a:tc>
                  <a:txBody>
                    <a:bodyPr/>
                    <a:lstStyle/>
                    <a:p>
                      <a:endParaRPr lang="en-US" sz="1400"/>
                    </a:p>
                  </a:txBody>
                  <a:tcPr marL="2733" marR="2733" marT="2733" marB="2733">
                    <a:lnL>
                      <a:noFill/>
                    </a:lnL>
                    <a:lnR>
                      <a:noFill/>
                    </a:lnR>
                    <a:lnT>
                      <a:noFill/>
                    </a:lnT>
                    <a:lnB>
                      <a:noFill/>
                    </a:lnB>
                  </a:tcPr>
                </a:tc>
                <a:tc>
                  <a:txBody>
                    <a:bodyPr/>
                    <a:lstStyle/>
                    <a:p>
                      <a:r>
                        <a:rPr lang="en-US" sz="1400">
                          <a:hlinkClick r:id="rId17"/>
                        </a:rPr>
                        <a:t>Advertise Their Sexual Services</a:t>
                      </a:r>
                      <a:endParaRPr lang="en-US" sz="1400"/>
                    </a:p>
                  </a:txBody>
                  <a:tcPr marL="2733" marR="2733" marT="2733" marB="2733">
                    <a:lnL>
                      <a:noFill/>
                    </a:lnL>
                    <a:lnR>
                      <a:noFill/>
                    </a:lnR>
                    <a:lnT>
                      <a:noFill/>
                    </a:lnT>
                    <a:lnB>
                      <a:noFill/>
                    </a:lnB>
                  </a:tcPr>
                </a:tc>
              </a:tr>
              <a:tr h="49269">
                <a:tc>
                  <a:txBody>
                    <a:bodyPr/>
                    <a:lstStyle/>
                    <a:p>
                      <a:endParaRPr lang="en-US" sz="200" dirty="0"/>
                    </a:p>
                  </a:txBody>
                  <a:tcPr marL="0" marR="0" marT="0" marB="0">
                    <a:lnL>
                      <a:noFill/>
                    </a:lnL>
                    <a:lnR>
                      <a:noFill/>
                    </a:lnR>
                    <a:lnT>
                      <a:noFill/>
                    </a:lnT>
                    <a:lnB>
                      <a:noFill/>
                    </a:lnB>
                  </a:tcPr>
                </a:tc>
                <a:tc>
                  <a:txBody>
                    <a:bodyPr/>
                    <a:lstStyle/>
                    <a:p>
                      <a:endParaRPr lang="en-US" sz="200"/>
                    </a:p>
                  </a:txBody>
                  <a:tcPr marL="8747" marR="8747" marT="4374" marB="4374">
                    <a:lnL>
                      <a:noFill/>
                    </a:lnL>
                    <a:lnT>
                      <a:noFill/>
                    </a:lnT>
                  </a:tcPr>
                </a:tc>
              </a:tr>
              <a:tr h="76564">
                <a:tc>
                  <a:txBody>
                    <a:bodyPr/>
                    <a:lstStyle/>
                    <a:p>
                      <a:r>
                        <a:rPr lang="en-US" sz="200"/>
                        <a:t/>
                      </a:r>
                      <a:br>
                        <a:rPr lang="en-US" sz="200"/>
                      </a:br>
                      <a:endParaRPr lang="en-US" sz="200"/>
                    </a:p>
                  </a:txBody>
                  <a:tcPr marL="0" marR="0" marT="0" marB="0">
                    <a:lnL>
                      <a:noFill/>
                    </a:lnL>
                    <a:lnR>
                      <a:noFill/>
                    </a:lnR>
                    <a:lnT>
                      <a:noFill/>
                    </a:lnT>
                    <a:lnB>
                      <a:noFill/>
                    </a:lnB>
                  </a:tcPr>
                </a:tc>
                <a:tc>
                  <a:txBody>
                    <a:bodyPr/>
                    <a:lstStyle/>
                    <a:p>
                      <a:endParaRPr lang="en-US" sz="200"/>
                    </a:p>
                  </a:txBody>
                  <a:tcPr marL="8747" marR="8747" marT="4374" marB="4374">
                    <a:lnL>
                      <a:noFill/>
                    </a:lnL>
                  </a:tcPr>
                </a:tc>
              </a:tr>
              <a:tr h="49269">
                <a:tc>
                  <a:txBody>
                    <a:bodyPr/>
                    <a:lstStyle/>
                    <a:p>
                      <a:endParaRPr lang="en-US" sz="200"/>
                    </a:p>
                  </a:txBody>
                  <a:tcPr marL="0" marR="0" marT="0" marB="0">
                    <a:lnL>
                      <a:noFill/>
                    </a:lnL>
                    <a:lnR>
                      <a:noFill/>
                    </a:lnR>
                    <a:lnT>
                      <a:noFill/>
                    </a:lnT>
                    <a:lnB>
                      <a:noFill/>
                    </a:lnB>
                  </a:tcPr>
                </a:tc>
                <a:tc>
                  <a:txBody>
                    <a:bodyPr/>
                    <a:lstStyle/>
                    <a:p>
                      <a:endParaRPr lang="en-US" sz="200"/>
                    </a:p>
                  </a:txBody>
                  <a:tcPr marL="8747" marR="8747" marT="4374" marB="4374">
                    <a:lnL>
                      <a:noFill/>
                    </a:lnL>
                  </a:tcPr>
                </a:tc>
              </a:tr>
              <a:tr h="49269">
                <a:tc>
                  <a:txBody>
                    <a:bodyPr/>
                    <a:lstStyle/>
                    <a:p>
                      <a:endParaRPr lang="en-US" sz="200"/>
                    </a:p>
                  </a:txBody>
                  <a:tcPr marL="0" marR="0" marT="0" marB="0">
                    <a:lnL>
                      <a:noFill/>
                    </a:lnL>
                    <a:lnR>
                      <a:noFill/>
                    </a:lnR>
                    <a:lnT>
                      <a:noFill/>
                    </a:lnT>
                    <a:lnB>
                      <a:noFill/>
                    </a:lnB>
                  </a:tcPr>
                </a:tc>
                <a:tc>
                  <a:txBody>
                    <a:bodyPr/>
                    <a:lstStyle/>
                    <a:p>
                      <a:endParaRPr lang="en-US" sz="200"/>
                    </a:p>
                  </a:txBody>
                  <a:tcPr marL="8747" marR="8747" marT="4374" marB="4374">
                    <a:lnL>
                      <a:noFill/>
                    </a:lnL>
                  </a:tcPr>
                </a:tc>
              </a:tr>
              <a:tr h="161771">
                <a:tc>
                  <a:txBody>
                    <a:bodyPr/>
                    <a:lstStyle/>
                    <a:p>
                      <a:endParaRPr lang="en-US" sz="200"/>
                    </a:p>
                  </a:txBody>
                  <a:tcPr marL="0" marR="0" marT="0" marB="0">
                    <a:lnL>
                      <a:noFill/>
                    </a:lnL>
                    <a:lnR>
                      <a:noFill/>
                    </a:lnR>
                    <a:lnT>
                      <a:noFill/>
                    </a:lnT>
                    <a:lnB>
                      <a:noFill/>
                    </a:lnB>
                  </a:tcPr>
                </a:tc>
                <a:tc>
                  <a:txBody>
                    <a:bodyPr/>
                    <a:lstStyle/>
                    <a:p>
                      <a:endParaRPr lang="en-US" sz="200"/>
                    </a:p>
                  </a:txBody>
                  <a:tcPr marL="8747" marR="8747" marT="4374" marB="4374">
                    <a:lnL>
                      <a:noFill/>
                    </a:lnL>
                  </a:tcPr>
                </a:tc>
              </a:tr>
              <a:tr h="535950">
                <a:tc>
                  <a:txBody>
                    <a:bodyPr/>
                    <a:lstStyle/>
                    <a:p>
                      <a:r>
                        <a:rPr lang="en-US" sz="200" b="1" dirty="0"/>
                        <a:t>Become A Member </a:t>
                      </a:r>
                    </a:p>
                    <a:p>
                      <a:r>
                        <a:rPr lang="en-US" sz="200" dirty="0"/>
                        <a:t>Absolutely free to join, you will have full access to our </a:t>
                      </a:r>
                      <a:r>
                        <a:rPr lang="en-US" sz="200" dirty="0" smtClean="0"/>
                        <a:t>ideas</a:t>
                      </a:r>
                      <a:r>
                        <a:rPr lang="en-US" sz="200" dirty="0"/>
                        <a:t>, talk to other members and receive our unique newsletter packed with revenge tips, stories and discounts. </a:t>
                      </a:r>
                      <a:r>
                        <a:rPr lang="en-US" sz="200" dirty="0" err="1" smtClean="0">
                          <a:hlinkClick r:id="rId18" action="ppaction://hlinkfile"/>
                        </a:rPr>
                        <a:t>ivacy</a:t>
                      </a:r>
                      <a:r>
                        <a:rPr lang="en-US" sz="200" dirty="0" smtClean="0">
                          <a:hlinkClick r:id="rId18" action="ppaction://hlinkfile"/>
                        </a:rPr>
                        <a:t> </a:t>
                      </a:r>
                      <a:r>
                        <a:rPr lang="en-US" sz="200" dirty="0">
                          <a:hlinkClick r:id="rId18" action="ppaction://hlinkfile"/>
                        </a:rPr>
                        <a:t>Policy</a:t>
                      </a:r>
                      <a:r>
                        <a:rPr lang="en-US" sz="200" dirty="0"/>
                        <a:t> </a:t>
                      </a:r>
                    </a:p>
                  </a:txBody>
                  <a:tcPr marL="0" marR="0" marT="0" marB="0">
                    <a:lnL>
                      <a:noFill/>
                    </a:lnL>
                    <a:lnR>
                      <a:noFill/>
                    </a:lnR>
                    <a:lnT>
                      <a:noFill/>
                    </a:lnT>
                    <a:lnB>
                      <a:noFill/>
                    </a:lnB>
                    <a:solidFill>
                      <a:srgbClr val="F61813"/>
                    </a:solidFill>
                  </a:tcPr>
                </a:tc>
                <a:tc>
                  <a:txBody>
                    <a:bodyPr/>
                    <a:lstStyle/>
                    <a:p>
                      <a:endParaRPr lang="en-US" sz="200"/>
                    </a:p>
                  </a:txBody>
                  <a:tcPr marL="8747" marR="8747" marT="4374" marB="4374">
                    <a:lnL>
                      <a:noFill/>
                    </a:lnL>
                  </a:tcPr>
                </a:tc>
              </a:tr>
              <a:tr h="49269">
                <a:tc>
                  <a:txBody>
                    <a:bodyPr/>
                    <a:lstStyle/>
                    <a:p>
                      <a:pPr algn="r"/>
                      <a:endParaRPr lang="en-US" sz="1600" dirty="0"/>
                    </a:p>
                  </a:txBody>
                  <a:tcPr marL="0" marR="0" marT="0" marB="0">
                    <a:lnL>
                      <a:noFill/>
                    </a:lnL>
                    <a:lnR>
                      <a:noFill/>
                    </a:lnR>
                    <a:lnT>
                      <a:noFill/>
                    </a:lnT>
                    <a:lnB>
                      <a:noFill/>
                    </a:lnB>
                  </a:tcPr>
                </a:tc>
                <a:tc>
                  <a:txBody>
                    <a:bodyPr/>
                    <a:lstStyle/>
                    <a:p>
                      <a:endParaRPr lang="en-US" sz="200"/>
                    </a:p>
                  </a:txBody>
                  <a:tcPr marL="8747" marR="8747" marT="4374" marB="4374">
                    <a:lnL>
                      <a:noFill/>
                    </a:lnL>
                  </a:tcPr>
                </a:tc>
              </a:tr>
              <a:tr h="58410">
                <a:tc>
                  <a:txBody>
                    <a:bodyPr/>
                    <a:lstStyle/>
                    <a:p>
                      <a:pPr algn="ctr"/>
                      <a:endParaRPr lang="en-US" sz="1600" b="1" dirty="0"/>
                    </a:p>
                  </a:txBody>
                  <a:tcPr marL="0" marR="0" marT="0" marB="0">
                    <a:lnL>
                      <a:noFill/>
                    </a:lnL>
                    <a:lnR>
                      <a:noFill/>
                    </a:lnR>
                    <a:lnT>
                      <a:noFill/>
                    </a:lnT>
                    <a:lnB>
                      <a:noFill/>
                    </a:lnB>
                    <a:solidFill>
                      <a:srgbClr val="F8F3EA"/>
                    </a:solidFill>
                  </a:tcPr>
                </a:tc>
                <a:tc>
                  <a:txBody>
                    <a:bodyPr/>
                    <a:lstStyle/>
                    <a:p>
                      <a:endParaRPr lang="en-US" sz="1600" dirty="0"/>
                    </a:p>
                  </a:txBody>
                  <a:tcPr marL="8747" marR="8747" marT="4374" marB="4374">
                    <a:lnL>
                      <a:noFill/>
                    </a:lnL>
                  </a:tcPr>
                </a:tc>
              </a:tr>
              <a:tr h="49269">
                <a:tc>
                  <a:txBody>
                    <a:bodyPr/>
                    <a:lstStyle/>
                    <a:p>
                      <a:endParaRPr lang="en-US" sz="1600" dirty="0"/>
                    </a:p>
                  </a:txBody>
                  <a:tcPr marL="0" marR="0" marT="0" marB="0" anchor="ctr">
                    <a:lnL>
                      <a:noFill/>
                    </a:lnL>
                    <a:lnR>
                      <a:noFill/>
                    </a:lnR>
                    <a:lnT>
                      <a:noFill/>
                    </a:lnT>
                    <a:lnB>
                      <a:noFill/>
                    </a:lnB>
                    <a:solidFill>
                      <a:srgbClr val="FFFFCC"/>
                    </a:solidFill>
                  </a:tcPr>
                </a:tc>
                <a:tc>
                  <a:txBody>
                    <a:bodyPr/>
                    <a:lstStyle/>
                    <a:p>
                      <a:endParaRPr lang="en-US" sz="1600"/>
                    </a:p>
                  </a:txBody>
                  <a:tcPr marL="8747" marR="8747" marT="4374" marB="4374">
                    <a:lnL>
                      <a:noFill/>
                    </a:lnL>
                  </a:tcPr>
                </a:tc>
              </a:tr>
              <a:tr h="1799261">
                <a:tc>
                  <a:txBody>
                    <a:bodyPr/>
                    <a:lstStyle/>
                    <a:p>
                      <a:pPr algn="ctr"/>
                      <a:endParaRPr lang="en-US" sz="1600"/>
                    </a:p>
                  </a:txBody>
                  <a:tcPr marL="0" marR="0" marT="0" marB="0" anchor="ctr">
                    <a:lnL>
                      <a:noFill/>
                    </a:lnL>
                    <a:lnR>
                      <a:noFill/>
                    </a:lnR>
                    <a:lnT>
                      <a:noFill/>
                    </a:lnT>
                    <a:lnB>
                      <a:noFill/>
                    </a:lnB>
                  </a:tcPr>
                </a:tc>
                <a:tc>
                  <a:txBody>
                    <a:bodyPr/>
                    <a:lstStyle/>
                    <a:p>
                      <a:r>
                        <a:rPr lang="en-US" sz="1600" dirty="0"/>
                        <a:t>When he found out that his wife had been having an affair and was going to leave him, he nearly went over the edge.</a:t>
                      </a:r>
                      <a:br>
                        <a:rPr lang="en-US" sz="1600" dirty="0"/>
                      </a:br>
                      <a:r>
                        <a:rPr lang="en-US" sz="1600" dirty="0"/>
                        <a:t/>
                      </a:r>
                      <a:br>
                        <a:rPr lang="en-US" sz="1600" dirty="0"/>
                      </a:br>
                      <a:r>
                        <a:rPr lang="en-US" sz="1600" dirty="0"/>
                        <a:t>Hurt, anger and pure rage coursed through his soul.</a:t>
                      </a:r>
                      <a:br>
                        <a:rPr lang="en-US" sz="1600" dirty="0"/>
                      </a:br>
                      <a:r>
                        <a:rPr lang="en-US" sz="1600" dirty="0"/>
                        <a:t/>
                      </a:r>
                      <a:br>
                        <a:rPr lang="en-US" sz="1600" dirty="0"/>
                      </a:br>
                      <a:r>
                        <a:rPr lang="en-US" sz="1600" dirty="0"/>
                        <a:t>He needed to do something - to save his sanity and make his ex wife pay for the pain that she caused. </a:t>
                      </a:r>
                      <a:br>
                        <a:rPr lang="en-US" sz="1600" dirty="0"/>
                      </a:br>
                      <a:r>
                        <a:rPr lang="en-US" sz="1600" dirty="0"/>
                        <a:t/>
                      </a:r>
                      <a:br>
                        <a:rPr lang="en-US" sz="1600" dirty="0"/>
                      </a:br>
                      <a:r>
                        <a:rPr lang="en-US" sz="1600" b="1" dirty="0"/>
                        <a:t>That's when Nick discovered the pure joy of getting revenge</a:t>
                      </a:r>
                      <a:r>
                        <a:rPr lang="en-US" sz="1600" dirty="0"/>
                        <a:t> - </a:t>
                      </a:r>
                      <a:r>
                        <a:rPr lang="en-US" sz="1600" b="1" dirty="0"/>
                        <a:t>and now you can join in the fun</a:t>
                      </a:r>
                      <a:endParaRPr lang="en-US" sz="1600" dirty="0"/>
                    </a:p>
                  </a:txBody>
                  <a:tcPr marL="0" marR="0" marT="0" marB="0">
                    <a:lnL>
                      <a:noFill/>
                    </a:lnL>
                    <a:lnR>
                      <a:noFill/>
                    </a:lnR>
                    <a:lnB>
                      <a:noFill/>
                    </a:lnB>
                  </a:tcPr>
                </a:tc>
              </a:tr>
            </a:tbl>
          </a:graphicData>
        </a:graphic>
      </p:graphicFrame>
      <p:pic>
        <p:nvPicPr>
          <p:cNvPr id="48129" name="Picture 1" descr="http://www.getrevengeonyourex.com/v2/images/site/nav-top-small.jpg"/>
          <p:cNvPicPr>
            <a:picLocks noChangeAspect="1" noChangeArrowheads="1"/>
          </p:cNvPicPr>
          <p:nvPr/>
        </p:nvPicPr>
        <p:blipFill>
          <a:blip r:embed="rId19" cstate="print"/>
          <a:srcRect/>
          <a:stretch>
            <a:fillRect/>
          </a:stretch>
        </p:blipFill>
        <p:spPr bwMode="auto">
          <a:xfrm>
            <a:off x="0" y="0"/>
            <a:ext cx="1885950" cy="76200"/>
          </a:xfrm>
          <a:prstGeom prst="rect">
            <a:avLst/>
          </a:prstGeom>
          <a:noFill/>
        </p:spPr>
      </p:pic>
      <p:pic>
        <p:nvPicPr>
          <p:cNvPr id="48130" name="Picture 2" descr="Send an anonymous text message"/>
          <p:cNvPicPr>
            <a:picLocks noChangeAspect="1" noChangeArrowheads="1"/>
          </p:cNvPicPr>
          <p:nvPr/>
        </p:nvPicPr>
        <p:blipFill>
          <a:blip r:embed="rId20" cstate="print"/>
          <a:srcRect/>
          <a:stretch>
            <a:fillRect/>
          </a:stretch>
        </p:blipFill>
        <p:spPr bwMode="auto">
          <a:xfrm>
            <a:off x="0" y="0"/>
            <a:ext cx="285750" cy="333375"/>
          </a:xfrm>
          <a:prstGeom prst="rect">
            <a:avLst/>
          </a:prstGeom>
          <a:noFill/>
        </p:spPr>
      </p:pic>
      <p:pic>
        <p:nvPicPr>
          <p:cNvPr id="48131" name="Picture 3" descr="Send a time-released SMS"/>
          <p:cNvPicPr>
            <a:picLocks noChangeAspect="1" noChangeArrowheads="1"/>
          </p:cNvPicPr>
          <p:nvPr/>
        </p:nvPicPr>
        <p:blipFill>
          <a:blip r:embed="rId21" cstate="print"/>
          <a:srcRect/>
          <a:stretch>
            <a:fillRect/>
          </a:stretch>
        </p:blipFill>
        <p:spPr bwMode="auto">
          <a:xfrm>
            <a:off x="0" y="0"/>
            <a:ext cx="285750" cy="333375"/>
          </a:xfrm>
          <a:prstGeom prst="rect">
            <a:avLst/>
          </a:prstGeom>
          <a:noFill/>
        </p:spPr>
      </p:pic>
      <p:pic>
        <p:nvPicPr>
          <p:cNvPr id="48132" name="Picture 4" descr="Fake Caller ID SMS"/>
          <p:cNvPicPr>
            <a:picLocks noChangeAspect="1" noChangeArrowheads="1"/>
          </p:cNvPicPr>
          <p:nvPr/>
        </p:nvPicPr>
        <p:blipFill>
          <a:blip r:embed="rId22" cstate="print"/>
          <a:srcRect/>
          <a:stretch>
            <a:fillRect/>
          </a:stretch>
        </p:blipFill>
        <p:spPr bwMode="auto">
          <a:xfrm>
            <a:off x="0" y="0"/>
            <a:ext cx="285750" cy="333375"/>
          </a:xfrm>
          <a:prstGeom prst="rect">
            <a:avLst/>
          </a:prstGeom>
          <a:noFill/>
        </p:spPr>
      </p:pic>
      <p:pic>
        <p:nvPicPr>
          <p:cNvPr id="48133" name="Picture 5" descr="Fake Caller ID Time Released SMS"/>
          <p:cNvPicPr>
            <a:picLocks noChangeAspect="1" noChangeArrowheads="1"/>
          </p:cNvPicPr>
          <p:nvPr/>
        </p:nvPicPr>
        <p:blipFill>
          <a:blip r:embed="rId23" cstate="print"/>
          <a:srcRect/>
          <a:stretch>
            <a:fillRect/>
          </a:stretch>
        </p:blipFill>
        <p:spPr bwMode="auto">
          <a:xfrm>
            <a:off x="0" y="0"/>
            <a:ext cx="285750" cy="333375"/>
          </a:xfrm>
          <a:prstGeom prst="rect">
            <a:avLst/>
          </a:prstGeom>
          <a:noFill/>
        </p:spPr>
      </p:pic>
      <p:pic>
        <p:nvPicPr>
          <p:cNvPr id="48134" name="Picture 6" descr="nasty offensive postal packages"/>
          <p:cNvPicPr>
            <a:picLocks noChangeAspect="1" noChangeArrowheads="1"/>
          </p:cNvPicPr>
          <p:nvPr/>
        </p:nvPicPr>
        <p:blipFill>
          <a:blip r:embed="rId24" cstate="print"/>
          <a:srcRect/>
          <a:stretch>
            <a:fillRect/>
          </a:stretch>
        </p:blipFill>
        <p:spPr bwMode="auto">
          <a:xfrm>
            <a:off x="0" y="0"/>
            <a:ext cx="285750" cy="333375"/>
          </a:xfrm>
          <a:prstGeom prst="rect">
            <a:avLst/>
          </a:prstGeom>
          <a:noFill/>
        </p:spPr>
      </p:pic>
      <p:pic>
        <p:nvPicPr>
          <p:cNvPr id="48135" name="Picture 7" descr="Voodoo Dolls - the revenge curse"/>
          <p:cNvPicPr>
            <a:picLocks noChangeAspect="1" noChangeArrowheads="1"/>
          </p:cNvPicPr>
          <p:nvPr/>
        </p:nvPicPr>
        <p:blipFill>
          <a:blip r:embed="rId25" cstate="print"/>
          <a:srcRect/>
          <a:stretch>
            <a:fillRect/>
          </a:stretch>
        </p:blipFill>
        <p:spPr bwMode="auto">
          <a:xfrm>
            <a:off x="0" y="0"/>
            <a:ext cx="285750" cy="333375"/>
          </a:xfrm>
          <a:prstGeom prst="rect">
            <a:avLst/>
          </a:prstGeom>
          <a:noFill/>
        </p:spPr>
      </p:pic>
      <p:pic>
        <p:nvPicPr>
          <p:cNvPr id="48136" name="Picture 8" descr="Get Revenge - Send An Anonymous Email"/>
          <p:cNvPicPr>
            <a:picLocks noChangeAspect="1" noChangeArrowheads="1"/>
          </p:cNvPicPr>
          <p:nvPr/>
        </p:nvPicPr>
        <p:blipFill>
          <a:blip r:embed="rId26" cstate="print"/>
          <a:srcRect/>
          <a:stretch>
            <a:fillRect/>
          </a:stretch>
        </p:blipFill>
        <p:spPr bwMode="auto">
          <a:xfrm>
            <a:off x="0" y="0"/>
            <a:ext cx="285750" cy="333375"/>
          </a:xfrm>
          <a:prstGeom prst="rect">
            <a:avLst/>
          </a:prstGeom>
          <a:noFill/>
        </p:spPr>
      </p:pic>
      <p:pic>
        <p:nvPicPr>
          <p:cNvPr id="48137" name="Picture 9" descr="Get Revenge - Fake their photos"/>
          <p:cNvPicPr>
            <a:picLocks noChangeAspect="1" noChangeArrowheads="1"/>
          </p:cNvPicPr>
          <p:nvPr/>
        </p:nvPicPr>
        <p:blipFill>
          <a:blip r:embed="rId27" cstate="print"/>
          <a:srcRect/>
          <a:stretch>
            <a:fillRect/>
          </a:stretch>
        </p:blipFill>
        <p:spPr bwMode="auto">
          <a:xfrm>
            <a:off x="0" y="0"/>
            <a:ext cx="285750" cy="333375"/>
          </a:xfrm>
          <a:prstGeom prst="rect">
            <a:avLst/>
          </a:prstGeom>
          <a:noFill/>
        </p:spPr>
      </p:pic>
      <p:pic>
        <p:nvPicPr>
          <p:cNvPr id="48138" name="Picture 10" descr="Get Revenge - Automatic nusiance calls"/>
          <p:cNvPicPr>
            <a:picLocks noChangeAspect="1" noChangeArrowheads="1"/>
          </p:cNvPicPr>
          <p:nvPr/>
        </p:nvPicPr>
        <p:blipFill>
          <a:blip r:embed="rId28" cstate="print"/>
          <a:srcRect/>
          <a:stretch>
            <a:fillRect/>
          </a:stretch>
        </p:blipFill>
        <p:spPr bwMode="auto">
          <a:xfrm>
            <a:off x="0" y="0"/>
            <a:ext cx="285750" cy="333375"/>
          </a:xfrm>
          <a:prstGeom prst="rect">
            <a:avLst/>
          </a:prstGeom>
          <a:noFill/>
        </p:spPr>
      </p:pic>
      <p:pic>
        <p:nvPicPr>
          <p:cNvPr id="48139" name="Picture 11" descr="Get Revenge - Send A Time-released Anonymous Email"/>
          <p:cNvPicPr>
            <a:picLocks noChangeAspect="1" noChangeArrowheads="1"/>
          </p:cNvPicPr>
          <p:nvPr/>
        </p:nvPicPr>
        <p:blipFill>
          <a:blip r:embed="rId29" cstate="print"/>
          <a:srcRect/>
          <a:stretch>
            <a:fillRect/>
          </a:stretch>
        </p:blipFill>
        <p:spPr bwMode="auto">
          <a:xfrm>
            <a:off x="0" y="0"/>
            <a:ext cx="285750" cy="333375"/>
          </a:xfrm>
          <a:prstGeom prst="rect">
            <a:avLst/>
          </a:prstGeom>
          <a:noFill/>
        </p:spPr>
      </p:pic>
      <p:pic>
        <p:nvPicPr>
          <p:cNvPr id="48140" name="Picture 12" descr="Send a really sick gift"/>
          <p:cNvPicPr>
            <a:picLocks noChangeAspect="1" noChangeArrowheads="1"/>
          </p:cNvPicPr>
          <p:nvPr/>
        </p:nvPicPr>
        <p:blipFill>
          <a:blip r:embed="rId30" cstate="print"/>
          <a:srcRect/>
          <a:stretch>
            <a:fillRect/>
          </a:stretch>
        </p:blipFill>
        <p:spPr bwMode="auto">
          <a:xfrm>
            <a:off x="0" y="0"/>
            <a:ext cx="285750" cy="333375"/>
          </a:xfrm>
          <a:prstGeom prst="rect">
            <a:avLst/>
          </a:prstGeom>
          <a:noFill/>
        </p:spPr>
      </p:pic>
      <p:pic>
        <p:nvPicPr>
          <p:cNvPr id="48141" name="Picture 13" descr="Revenge phone calls"/>
          <p:cNvPicPr>
            <a:picLocks noChangeAspect="1" noChangeArrowheads="1"/>
          </p:cNvPicPr>
          <p:nvPr/>
        </p:nvPicPr>
        <p:blipFill>
          <a:blip r:embed="rId31" cstate="print"/>
          <a:srcRect/>
          <a:stretch>
            <a:fillRect/>
          </a:stretch>
        </p:blipFill>
        <p:spPr bwMode="auto">
          <a:xfrm>
            <a:off x="0" y="0"/>
            <a:ext cx="285750" cy="333375"/>
          </a:xfrm>
          <a:prstGeom prst="rect">
            <a:avLst/>
          </a:prstGeom>
          <a:noFill/>
        </p:spPr>
      </p:pic>
      <p:pic>
        <p:nvPicPr>
          <p:cNvPr id="48142" name="Picture 14" descr="Advertise their sexual services"/>
          <p:cNvPicPr>
            <a:picLocks noChangeAspect="1" noChangeArrowheads="1"/>
          </p:cNvPicPr>
          <p:nvPr/>
        </p:nvPicPr>
        <p:blipFill>
          <a:blip r:embed="rId32" cstate="print"/>
          <a:srcRect/>
          <a:stretch>
            <a:fillRect/>
          </a:stretch>
        </p:blipFill>
        <p:spPr bwMode="auto">
          <a:xfrm>
            <a:off x="0" y="0"/>
            <a:ext cx="285750" cy="333375"/>
          </a:xfrm>
          <a:prstGeom prst="rect">
            <a:avLst/>
          </a:prstGeom>
          <a:noFill/>
        </p:spPr>
      </p:pic>
      <p:pic>
        <p:nvPicPr>
          <p:cNvPr id="48143" name="Picture 15" descr="Get Revenge - Send An Alternative Greeting Card"/>
          <p:cNvPicPr>
            <a:picLocks noChangeAspect="1" noChangeArrowheads="1"/>
          </p:cNvPicPr>
          <p:nvPr/>
        </p:nvPicPr>
        <p:blipFill>
          <a:blip r:embed="rId33" cstate="print"/>
          <a:srcRect/>
          <a:stretch>
            <a:fillRect/>
          </a:stretch>
        </p:blipFill>
        <p:spPr bwMode="auto">
          <a:xfrm>
            <a:off x="0" y="0"/>
            <a:ext cx="285750" cy="333375"/>
          </a:xfrm>
          <a:prstGeom prst="rect">
            <a:avLst/>
          </a:prstGeom>
          <a:noFill/>
        </p:spPr>
      </p:pic>
      <p:pic>
        <p:nvPicPr>
          <p:cNvPr id="48144" name="Picture 16" descr="Get Revenge - Anonymously Send A Letter"/>
          <p:cNvPicPr>
            <a:picLocks noChangeAspect="1" noChangeArrowheads="1"/>
          </p:cNvPicPr>
          <p:nvPr/>
        </p:nvPicPr>
        <p:blipFill>
          <a:blip r:embed="rId34" cstate="print"/>
          <a:srcRect/>
          <a:stretch>
            <a:fillRect/>
          </a:stretch>
        </p:blipFill>
        <p:spPr bwMode="auto">
          <a:xfrm>
            <a:off x="0" y="0"/>
            <a:ext cx="285750" cy="333375"/>
          </a:xfrm>
          <a:prstGeom prst="rect">
            <a:avLst/>
          </a:prstGeom>
          <a:noFill/>
        </p:spPr>
      </p:pic>
      <p:pic>
        <p:nvPicPr>
          <p:cNvPr id="48145" name="Picture 17" descr="scare the crap out of your ex"/>
          <p:cNvPicPr>
            <a:picLocks noChangeAspect="1" noChangeArrowheads="1"/>
          </p:cNvPicPr>
          <p:nvPr/>
        </p:nvPicPr>
        <p:blipFill>
          <a:blip r:embed="rId35" cstate="print"/>
          <a:srcRect/>
          <a:stretch>
            <a:fillRect/>
          </a:stretch>
        </p:blipFill>
        <p:spPr bwMode="auto">
          <a:xfrm>
            <a:off x="0" y="0"/>
            <a:ext cx="285750" cy="333375"/>
          </a:xfrm>
          <a:prstGeom prst="rect">
            <a:avLst/>
          </a:prstGeom>
          <a:noFill/>
        </p:spPr>
      </p:pic>
      <p:pic>
        <p:nvPicPr>
          <p:cNvPr id="48146" name="Picture 18" descr="Get Revenge - Put Your Ex On The Internet"/>
          <p:cNvPicPr>
            <a:picLocks noChangeAspect="1" noChangeArrowheads="1"/>
          </p:cNvPicPr>
          <p:nvPr/>
        </p:nvPicPr>
        <p:blipFill>
          <a:blip r:embed="rId36" cstate="print"/>
          <a:srcRect/>
          <a:stretch>
            <a:fillRect/>
          </a:stretch>
        </p:blipFill>
        <p:spPr bwMode="auto">
          <a:xfrm>
            <a:off x="0" y="0"/>
            <a:ext cx="285750" cy="333375"/>
          </a:xfrm>
          <a:prstGeom prst="rect">
            <a:avLst/>
          </a:prstGeom>
          <a:noFill/>
        </p:spPr>
      </p:pic>
      <p:pic>
        <p:nvPicPr>
          <p:cNvPr id="48147" name="Picture 19" descr="A complete website to ruin your ex's life!"/>
          <p:cNvPicPr>
            <a:picLocks noChangeAspect="1" noChangeArrowheads="1"/>
          </p:cNvPicPr>
          <p:nvPr/>
        </p:nvPicPr>
        <p:blipFill>
          <a:blip r:embed="rId37" cstate="print"/>
          <a:srcRect/>
          <a:stretch>
            <a:fillRect/>
          </a:stretch>
        </p:blipFill>
        <p:spPr bwMode="auto">
          <a:xfrm>
            <a:off x="0" y="0"/>
            <a:ext cx="285750" cy="285750"/>
          </a:xfrm>
          <a:prstGeom prst="rect">
            <a:avLst/>
          </a:prstGeom>
          <a:noFill/>
        </p:spPr>
      </p:pic>
      <p:pic>
        <p:nvPicPr>
          <p:cNvPr id="48148" name="Picture 20" descr="offensive and rude e-cards"/>
          <p:cNvPicPr>
            <a:picLocks noChangeAspect="1" noChangeArrowheads="1"/>
          </p:cNvPicPr>
          <p:nvPr/>
        </p:nvPicPr>
        <p:blipFill>
          <a:blip r:embed="rId38" cstate="print"/>
          <a:srcRect/>
          <a:stretch>
            <a:fillRect/>
          </a:stretch>
        </p:blipFill>
        <p:spPr bwMode="auto">
          <a:xfrm>
            <a:off x="0" y="0"/>
            <a:ext cx="285750" cy="333375"/>
          </a:xfrm>
          <a:prstGeom prst="rect">
            <a:avLst/>
          </a:prstGeom>
          <a:noFill/>
        </p:spPr>
      </p:pic>
      <p:pic>
        <p:nvPicPr>
          <p:cNvPr id="48149" name="Picture 21" descr="Send An Anonymous Fax"/>
          <p:cNvPicPr>
            <a:picLocks noChangeAspect="1" noChangeArrowheads="1"/>
          </p:cNvPicPr>
          <p:nvPr/>
        </p:nvPicPr>
        <p:blipFill>
          <a:blip r:embed="rId39" cstate="print"/>
          <a:srcRect/>
          <a:stretch>
            <a:fillRect/>
          </a:stretch>
        </p:blipFill>
        <p:spPr bwMode="auto">
          <a:xfrm>
            <a:off x="0" y="0"/>
            <a:ext cx="285750" cy="333375"/>
          </a:xfrm>
          <a:prstGeom prst="rect">
            <a:avLst/>
          </a:prstGeom>
          <a:noFill/>
        </p:spPr>
      </p:pic>
      <p:pic>
        <p:nvPicPr>
          <p:cNvPr id="48150" name="Picture 22" descr="Research government records to dig the dirt on your ex"/>
          <p:cNvPicPr>
            <a:picLocks noChangeAspect="1" noChangeArrowheads="1"/>
          </p:cNvPicPr>
          <p:nvPr/>
        </p:nvPicPr>
        <p:blipFill>
          <a:blip r:embed="rId40" cstate="print"/>
          <a:srcRect/>
          <a:stretch>
            <a:fillRect/>
          </a:stretch>
        </p:blipFill>
        <p:spPr bwMode="auto">
          <a:xfrm>
            <a:off x="0" y="0"/>
            <a:ext cx="285750" cy="333375"/>
          </a:xfrm>
          <a:prstGeom prst="rect">
            <a:avLst/>
          </a:prstGeom>
          <a:noFill/>
        </p:spPr>
      </p:pic>
      <p:pic>
        <p:nvPicPr>
          <p:cNvPr id="48151" name="Picture 23" descr="The perfect certificate of merit for the loser in your life!"/>
          <p:cNvPicPr>
            <a:picLocks noChangeAspect="1" noChangeArrowheads="1"/>
          </p:cNvPicPr>
          <p:nvPr/>
        </p:nvPicPr>
        <p:blipFill>
          <a:blip r:embed="rId41" cstate="print"/>
          <a:srcRect/>
          <a:stretch>
            <a:fillRect/>
          </a:stretch>
        </p:blipFill>
        <p:spPr bwMode="auto">
          <a:xfrm>
            <a:off x="0" y="0"/>
            <a:ext cx="285750" cy="333375"/>
          </a:xfrm>
          <a:prstGeom prst="rect">
            <a:avLst/>
          </a:prstGeom>
          <a:noFill/>
        </p:spPr>
      </p:pic>
      <p:pic>
        <p:nvPicPr>
          <p:cNvPr id="48152" name="Picture 24" descr="Spying and research revenge tools"/>
          <p:cNvPicPr>
            <a:picLocks noChangeAspect="1" noChangeArrowheads="1"/>
          </p:cNvPicPr>
          <p:nvPr/>
        </p:nvPicPr>
        <p:blipFill>
          <a:blip r:embed="rId42" cstate="print"/>
          <a:srcRect/>
          <a:stretch>
            <a:fillRect/>
          </a:stretch>
        </p:blipFill>
        <p:spPr bwMode="auto">
          <a:xfrm>
            <a:off x="0" y="0"/>
            <a:ext cx="285750" cy="333375"/>
          </a:xfrm>
          <a:prstGeom prst="rect">
            <a:avLst/>
          </a:prstGeom>
          <a:noFill/>
        </p:spPr>
      </p:pic>
      <p:pic>
        <p:nvPicPr>
          <p:cNvPr id="48153" name="Picture 25" descr="http://www.getrevengeonyourex.com/v2/images/site/nav-bottom-small.jpg"/>
          <p:cNvPicPr>
            <a:picLocks noChangeAspect="1" noChangeArrowheads="1"/>
          </p:cNvPicPr>
          <p:nvPr/>
        </p:nvPicPr>
        <p:blipFill>
          <a:blip r:embed="rId43" cstate="print"/>
          <a:srcRect/>
          <a:stretch>
            <a:fillRect/>
          </a:stretch>
        </p:blipFill>
        <p:spPr bwMode="auto">
          <a:xfrm>
            <a:off x="0" y="0"/>
            <a:ext cx="1885950" cy="76200"/>
          </a:xfrm>
          <a:prstGeom prst="rect">
            <a:avLst/>
          </a:prstGeom>
          <a:noFill/>
        </p:spPr>
      </p:pic>
      <p:pic>
        <p:nvPicPr>
          <p:cNvPr id="48154" name="Picture 26" descr="http://www.getrevengeonyourex.com/v2/images/site/nav-top-small.jpg"/>
          <p:cNvPicPr>
            <a:picLocks noChangeAspect="1" noChangeArrowheads="1"/>
          </p:cNvPicPr>
          <p:nvPr/>
        </p:nvPicPr>
        <p:blipFill>
          <a:blip r:embed="rId19" cstate="print"/>
          <a:srcRect/>
          <a:stretch>
            <a:fillRect/>
          </a:stretch>
        </p:blipFill>
        <p:spPr bwMode="auto">
          <a:xfrm>
            <a:off x="0" y="0"/>
            <a:ext cx="1885950" cy="76200"/>
          </a:xfrm>
          <a:prstGeom prst="rect">
            <a:avLst/>
          </a:prstGeom>
          <a:noFill/>
        </p:spPr>
      </p:pic>
      <p:pic>
        <p:nvPicPr>
          <p:cNvPr id="48158" name="Picture 30" descr="http://www.getrevengeonyourex.com/v2/images/site/nav-bottom-small.jpg"/>
          <p:cNvPicPr>
            <a:picLocks noChangeAspect="1" noChangeArrowheads="1"/>
          </p:cNvPicPr>
          <p:nvPr/>
        </p:nvPicPr>
        <p:blipFill>
          <a:blip r:embed="rId43" cstate="print"/>
          <a:srcRect/>
          <a:stretch>
            <a:fillRect/>
          </a:stretch>
        </p:blipFill>
        <p:spPr bwMode="auto">
          <a:xfrm>
            <a:off x="0" y="0"/>
            <a:ext cx="1885950" cy="76200"/>
          </a:xfrm>
          <a:prstGeom prst="rect">
            <a:avLst/>
          </a:prstGeom>
          <a:noFill/>
        </p:spPr>
      </p:pic>
      <p:pic>
        <p:nvPicPr>
          <p:cNvPr id="48159" name="Picture 31" descr="Nick James - The Master Of Revenge"/>
          <p:cNvPicPr>
            <a:picLocks noChangeAspect="1" noChangeArrowheads="1"/>
          </p:cNvPicPr>
          <p:nvPr/>
        </p:nvPicPr>
        <p:blipFill>
          <a:blip r:embed="rId44" cstate="print"/>
          <a:srcRect/>
          <a:stretch>
            <a:fillRect/>
          </a:stretch>
        </p:blipFill>
        <p:spPr bwMode="auto">
          <a:xfrm>
            <a:off x="0" y="152400"/>
            <a:ext cx="1238250" cy="1238250"/>
          </a:xfrm>
          <a:prstGeom prst="rect">
            <a:avLst/>
          </a:prstGeom>
          <a:noFill/>
        </p:spPr>
      </p:pic>
      <p:graphicFrame>
        <p:nvGraphicFramePr>
          <p:cNvPr id="33" name="Table 32"/>
          <p:cNvGraphicFramePr>
            <a:graphicFrameLocks noGrp="1"/>
          </p:cNvGraphicFramePr>
          <p:nvPr/>
        </p:nvGraphicFramePr>
        <p:xfrm>
          <a:off x="-1981200" y="1752600"/>
          <a:ext cx="7086599" cy="4321860"/>
        </p:xfrm>
        <a:graphic>
          <a:graphicData uri="http://schemas.openxmlformats.org/drawingml/2006/table">
            <a:tbl>
              <a:tblPr/>
              <a:tblGrid>
                <a:gridCol w="5287970"/>
                <a:gridCol w="1798629"/>
              </a:tblGrid>
              <a:tr h="274840">
                <a:tc>
                  <a:txBody>
                    <a:bodyPr/>
                    <a:lstStyle/>
                    <a:p>
                      <a:endParaRPr lang="en-US" sz="1400"/>
                    </a:p>
                  </a:txBody>
                  <a:tcPr marL="2733" marR="2733" marT="2733" marB="2733">
                    <a:lnL>
                      <a:noFill/>
                    </a:lnL>
                    <a:lnR>
                      <a:noFill/>
                    </a:lnR>
                    <a:lnT>
                      <a:noFill/>
                    </a:lnT>
                    <a:lnB>
                      <a:noFill/>
                    </a:lnB>
                  </a:tcPr>
                </a:tc>
                <a:tc>
                  <a:txBody>
                    <a:bodyPr/>
                    <a:lstStyle/>
                    <a:p>
                      <a:r>
                        <a:rPr lang="en-US" sz="1400">
                          <a:hlinkClick r:id="rId45"/>
                        </a:rPr>
                        <a:t>Send Them A Greeting Card They'll Never Forget</a:t>
                      </a:r>
                      <a:endParaRPr lang="en-US" sz="1400"/>
                    </a:p>
                  </a:txBody>
                  <a:tcPr marL="2733" marR="2733" marT="2733" marB="2733">
                    <a:lnL>
                      <a:noFill/>
                    </a:lnL>
                    <a:lnR>
                      <a:noFill/>
                    </a:lnR>
                    <a:lnT>
                      <a:noFill/>
                    </a:lnT>
                    <a:lnB>
                      <a:noFill/>
                    </a:lnB>
                  </a:tcPr>
                </a:tc>
              </a:tr>
              <a:tr h="121712">
                <a:tc>
                  <a:txBody>
                    <a:bodyPr/>
                    <a:lstStyle/>
                    <a:p>
                      <a:endParaRPr lang="en-US" sz="1400"/>
                    </a:p>
                  </a:txBody>
                  <a:tcPr marL="2733" marR="2733" marT="2733" marB="2733">
                    <a:lnL>
                      <a:noFill/>
                    </a:lnL>
                    <a:lnR>
                      <a:noFill/>
                    </a:lnR>
                    <a:lnT>
                      <a:noFill/>
                    </a:lnT>
                    <a:lnB>
                      <a:noFill/>
                    </a:lnB>
                  </a:tcPr>
                </a:tc>
                <a:tc>
                  <a:txBody>
                    <a:bodyPr/>
                    <a:lstStyle/>
                    <a:p>
                      <a:r>
                        <a:rPr lang="en-US" sz="1400">
                          <a:hlinkClick r:id="rId46"/>
                        </a:rPr>
                        <a:t>Write An Anonymous Letter</a:t>
                      </a:r>
                      <a:endParaRPr lang="en-US" sz="1400"/>
                    </a:p>
                  </a:txBody>
                  <a:tcPr marL="2733" marR="2733" marT="2733" marB="2733">
                    <a:lnL>
                      <a:noFill/>
                    </a:lnL>
                    <a:lnR>
                      <a:noFill/>
                    </a:lnR>
                    <a:lnT>
                      <a:noFill/>
                    </a:lnT>
                    <a:lnB>
                      <a:noFill/>
                    </a:lnB>
                  </a:tcPr>
                </a:tc>
              </a:tr>
              <a:tr h="121712">
                <a:tc>
                  <a:txBody>
                    <a:bodyPr/>
                    <a:lstStyle/>
                    <a:p>
                      <a:endParaRPr lang="en-US" sz="1400"/>
                    </a:p>
                  </a:txBody>
                  <a:tcPr marL="2733" marR="2733" marT="2733" marB="2733">
                    <a:lnL>
                      <a:noFill/>
                    </a:lnL>
                    <a:lnR>
                      <a:noFill/>
                    </a:lnR>
                    <a:lnT>
                      <a:noFill/>
                    </a:lnT>
                    <a:lnB>
                      <a:noFill/>
                    </a:lnB>
                  </a:tcPr>
                </a:tc>
                <a:tc>
                  <a:txBody>
                    <a:bodyPr/>
                    <a:lstStyle/>
                    <a:p>
                      <a:r>
                        <a:rPr lang="en-US" sz="1400">
                          <a:hlinkClick r:id="rId47"/>
                        </a:rPr>
                        <a:t>Scare the crap out of your ex</a:t>
                      </a:r>
                      <a:endParaRPr lang="en-US" sz="1400"/>
                    </a:p>
                  </a:txBody>
                  <a:tcPr marL="2733" marR="2733" marT="2733" marB="2733">
                    <a:lnL>
                      <a:noFill/>
                    </a:lnL>
                    <a:lnR>
                      <a:noFill/>
                    </a:lnR>
                    <a:lnT>
                      <a:noFill/>
                    </a:lnT>
                    <a:lnB>
                      <a:noFill/>
                    </a:lnB>
                  </a:tcPr>
                </a:tc>
              </a:tr>
              <a:tr h="159993">
                <a:tc>
                  <a:txBody>
                    <a:bodyPr/>
                    <a:lstStyle/>
                    <a:p>
                      <a:endParaRPr lang="en-US" sz="1400"/>
                    </a:p>
                  </a:txBody>
                  <a:tcPr marL="2733" marR="2733" marT="2733" marB="2733" anchor="ctr">
                    <a:lnL>
                      <a:noFill/>
                    </a:lnL>
                    <a:lnR>
                      <a:noFill/>
                    </a:lnR>
                    <a:lnT>
                      <a:noFill/>
                    </a:lnT>
                    <a:lnB>
                      <a:noFill/>
                    </a:lnB>
                  </a:tcPr>
                </a:tc>
                <a:tc>
                  <a:txBody>
                    <a:bodyPr/>
                    <a:lstStyle/>
                    <a:p>
                      <a:r>
                        <a:rPr lang="en-US" sz="1400">
                          <a:hlinkClick r:id="rId48"/>
                        </a:rPr>
                        <a:t>Add them to our "Hall of Shame" </a:t>
                      </a:r>
                      <a:endParaRPr lang="en-US" sz="1400"/>
                    </a:p>
                  </a:txBody>
                  <a:tcPr marL="2733" marR="2733" marT="2733" marB="2733" anchor="ctr">
                    <a:lnL>
                      <a:noFill/>
                    </a:lnL>
                    <a:lnR>
                      <a:noFill/>
                    </a:lnR>
                    <a:lnT>
                      <a:noFill/>
                    </a:lnT>
                    <a:lnB>
                      <a:noFill/>
                    </a:lnB>
                  </a:tcPr>
                </a:tc>
              </a:tr>
              <a:tr h="121712">
                <a:tc>
                  <a:txBody>
                    <a:bodyPr/>
                    <a:lstStyle/>
                    <a:p>
                      <a:endParaRPr lang="en-US" sz="1400"/>
                    </a:p>
                  </a:txBody>
                  <a:tcPr marL="2733" marR="2733" marT="2733" marB="2733" anchor="ctr">
                    <a:lnL>
                      <a:noFill/>
                    </a:lnL>
                    <a:lnR>
                      <a:noFill/>
                    </a:lnR>
                    <a:lnT>
                      <a:noFill/>
                    </a:lnT>
                    <a:lnB>
                      <a:noFill/>
                    </a:lnB>
                  </a:tcPr>
                </a:tc>
                <a:tc>
                  <a:txBody>
                    <a:bodyPr/>
                    <a:lstStyle/>
                    <a:p>
                      <a:r>
                        <a:rPr lang="en-US" sz="1400">
                          <a:hlinkClick r:id="rId49"/>
                        </a:rPr>
                        <a:t>Put them on the internet</a:t>
                      </a:r>
                      <a:endParaRPr lang="en-US" sz="1400"/>
                    </a:p>
                  </a:txBody>
                  <a:tcPr marL="2733" marR="2733" marT="2733" marB="2733" anchor="ctr">
                    <a:lnL>
                      <a:noFill/>
                    </a:lnL>
                    <a:lnR>
                      <a:noFill/>
                    </a:lnR>
                    <a:lnT>
                      <a:noFill/>
                    </a:lnT>
                    <a:lnB>
                      <a:noFill/>
                    </a:lnB>
                  </a:tcPr>
                </a:tc>
              </a:tr>
              <a:tr h="121712">
                <a:tc>
                  <a:txBody>
                    <a:bodyPr/>
                    <a:lstStyle/>
                    <a:p>
                      <a:endParaRPr lang="en-US" sz="1400"/>
                    </a:p>
                  </a:txBody>
                  <a:tcPr marL="2733" marR="2733" marT="2733" marB="2733" anchor="ctr">
                    <a:lnL>
                      <a:noFill/>
                    </a:lnL>
                    <a:lnR>
                      <a:noFill/>
                    </a:lnR>
                    <a:lnT>
                      <a:noFill/>
                    </a:lnT>
                    <a:lnB>
                      <a:noFill/>
                    </a:lnB>
                  </a:tcPr>
                </a:tc>
                <a:tc>
                  <a:txBody>
                    <a:bodyPr/>
                    <a:lstStyle/>
                    <a:p>
                      <a:r>
                        <a:rPr lang="en-US" sz="1400">
                          <a:hlinkClick r:id="rId50"/>
                        </a:rPr>
                        <a:t>Send an offensive eCard</a:t>
                      </a:r>
                      <a:endParaRPr lang="en-US" sz="1400"/>
                    </a:p>
                  </a:txBody>
                  <a:tcPr marL="2733" marR="2733" marT="2733" marB="2733" anchor="ctr">
                    <a:lnL>
                      <a:noFill/>
                    </a:lnL>
                    <a:lnR>
                      <a:noFill/>
                    </a:lnR>
                    <a:lnT>
                      <a:noFill/>
                    </a:lnT>
                    <a:lnB>
                      <a:noFill/>
                    </a:lnB>
                  </a:tcPr>
                </a:tc>
              </a:tr>
              <a:tr h="83430">
                <a:tc>
                  <a:txBody>
                    <a:bodyPr/>
                    <a:lstStyle/>
                    <a:p>
                      <a:endParaRPr lang="en-US" sz="1400"/>
                    </a:p>
                  </a:txBody>
                  <a:tcPr marL="2733" marR="2733" marT="2733" marB="2733" anchor="ctr">
                    <a:lnL>
                      <a:noFill/>
                    </a:lnL>
                    <a:lnR>
                      <a:noFill/>
                    </a:lnR>
                    <a:lnT>
                      <a:noFill/>
                    </a:lnT>
                    <a:lnB>
                      <a:noFill/>
                    </a:lnB>
                  </a:tcPr>
                </a:tc>
                <a:tc>
                  <a:txBody>
                    <a:bodyPr/>
                    <a:lstStyle/>
                    <a:p>
                      <a:r>
                        <a:rPr lang="en-US" sz="1400">
                          <a:hlinkClick r:id="rId51"/>
                        </a:rPr>
                        <a:t>Anonymous Fax </a:t>
                      </a:r>
                      <a:endParaRPr lang="en-US" sz="1400"/>
                    </a:p>
                  </a:txBody>
                  <a:tcPr marL="2733" marR="2733" marT="2733" marB="2733" anchor="ctr">
                    <a:lnL>
                      <a:noFill/>
                    </a:lnL>
                    <a:lnR>
                      <a:noFill/>
                    </a:lnR>
                    <a:lnT>
                      <a:noFill/>
                    </a:lnT>
                    <a:lnB>
                      <a:noFill/>
                    </a:lnB>
                  </a:tcPr>
                </a:tc>
              </a:tr>
              <a:tr h="198276">
                <a:tc>
                  <a:txBody>
                    <a:bodyPr/>
                    <a:lstStyle/>
                    <a:p>
                      <a:endParaRPr lang="en-US" sz="1400"/>
                    </a:p>
                  </a:txBody>
                  <a:tcPr marL="2733" marR="2733" marT="2733" marB="2733" anchor="ctr">
                    <a:lnL>
                      <a:noFill/>
                    </a:lnL>
                    <a:lnR>
                      <a:noFill/>
                    </a:lnR>
                    <a:lnT>
                      <a:noFill/>
                    </a:lnT>
                    <a:lnB>
                      <a:noFill/>
                    </a:lnB>
                  </a:tcPr>
                </a:tc>
                <a:tc>
                  <a:txBody>
                    <a:bodyPr/>
                    <a:lstStyle/>
                    <a:p>
                      <a:r>
                        <a:rPr lang="en-US" sz="1400">
                          <a:hlinkClick r:id="rId52"/>
                        </a:rPr>
                        <a:t>Dig the dirt with government records </a:t>
                      </a:r>
                      <a:endParaRPr lang="en-US" sz="1400"/>
                    </a:p>
                  </a:txBody>
                  <a:tcPr marL="2733" marR="2733" marT="2733" marB="2733" anchor="ctr">
                    <a:lnL>
                      <a:noFill/>
                    </a:lnL>
                    <a:lnR>
                      <a:noFill/>
                    </a:lnR>
                    <a:lnT>
                      <a:noFill/>
                    </a:lnT>
                    <a:lnB>
                      <a:noFill/>
                    </a:lnB>
                  </a:tcPr>
                </a:tc>
              </a:tr>
              <a:tr h="198276">
                <a:tc>
                  <a:txBody>
                    <a:bodyPr/>
                    <a:lstStyle/>
                    <a:p>
                      <a:endParaRPr lang="en-US" sz="1400"/>
                    </a:p>
                  </a:txBody>
                  <a:tcPr marL="2733" marR="2733" marT="2733" marB="2733" anchor="ctr">
                    <a:lnL>
                      <a:noFill/>
                    </a:lnL>
                    <a:lnR>
                      <a:noFill/>
                    </a:lnR>
                    <a:lnT>
                      <a:noFill/>
                    </a:lnT>
                    <a:lnB>
                      <a:noFill/>
                    </a:lnB>
                  </a:tcPr>
                </a:tc>
                <a:tc>
                  <a:txBody>
                    <a:bodyPr/>
                    <a:lstStyle/>
                    <a:p>
                      <a:r>
                        <a:rPr lang="en-US" sz="1400">
                          <a:hlinkClick r:id="rId53"/>
                        </a:rPr>
                        <a:t>Alternative Certificates Of Merit</a:t>
                      </a:r>
                      <a:r>
                        <a:rPr lang="en-US" sz="1400"/>
                        <a:t> </a:t>
                      </a:r>
                    </a:p>
                  </a:txBody>
                  <a:tcPr marL="2733" marR="2733" marT="2733" marB="2733" anchor="ctr">
                    <a:lnL>
                      <a:noFill/>
                    </a:lnL>
                    <a:lnR>
                      <a:noFill/>
                    </a:lnR>
                    <a:lnT>
                      <a:noFill/>
                    </a:lnT>
                    <a:lnB>
                      <a:noFill/>
                    </a:lnB>
                  </a:tcPr>
                </a:tc>
              </a:tr>
              <a:tr h="198276">
                <a:tc>
                  <a:txBody>
                    <a:bodyPr/>
                    <a:lstStyle/>
                    <a:p>
                      <a:endParaRPr lang="en-US" sz="1400"/>
                    </a:p>
                  </a:txBody>
                  <a:tcPr marL="2733" marR="2733" marT="2733" marB="2733" anchor="ctr">
                    <a:lnL>
                      <a:noFill/>
                    </a:lnL>
                    <a:lnR>
                      <a:noFill/>
                    </a:lnR>
                    <a:lnT>
                      <a:noFill/>
                    </a:lnT>
                    <a:lnB>
                      <a:noFill/>
                    </a:lnB>
                  </a:tcPr>
                </a:tc>
                <a:tc>
                  <a:txBody>
                    <a:bodyPr/>
                    <a:lstStyle/>
                    <a:p>
                      <a:pPr algn="ctr"/>
                      <a:r>
                        <a:rPr lang="en-US" sz="1400" dirty="0">
                          <a:hlinkClick r:id="rId54"/>
                        </a:rPr>
                        <a:t>Spying and research revenge tools </a:t>
                      </a:r>
                      <a:endParaRPr lang="en-US" sz="1400" dirty="0"/>
                    </a:p>
                  </a:txBody>
                  <a:tcPr marL="2733" marR="2733" marT="2733" marB="2733" anchor="ctr">
                    <a:lnL>
                      <a:noFill/>
                    </a:lnL>
                    <a:lnR>
                      <a:noFill/>
                    </a:lnR>
                    <a:lnT>
                      <a:noFill/>
                    </a:lnT>
                    <a:lnB>
                      <a:noFill/>
                    </a:lnB>
                  </a:tcPr>
                </a:tc>
              </a:tr>
            </a:tbl>
          </a:graphicData>
        </a:graphic>
      </p:graphicFrame>
    </p:spTree>
    <p:controls>
      <mc:AlternateContent xmlns:mc="http://schemas.openxmlformats.org/markup-compatibility/2006">
        <mc:Choice xmlns:v="urn:schemas-microsoft-com:vml" Requires="v">
          <p:control spid="48157" name="DefaultOcx" r:id="rId2" imgW="914400" imgH="228600"/>
        </mc:Choice>
        <mc:Fallback>
          <p:control name="DefaultOcx" r:id="rId2" imgW="914400" imgH="228600">
            <p:pic>
              <p:nvPicPr>
                <p:cNvPr id="2" name="DefaultOcx"/>
                <p:cNvPicPr preferRelativeResize="0">
                  <a:picLocks noChangeArrowheads="1" noChangeShapeType="1"/>
                </p:cNvPicPr>
                <p:nvPr/>
              </p:nvPicPr>
              <p:blipFill>
                <a:blip r:embed="rId55"/>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mc:AlternateContent xmlns:mc="http://schemas.openxmlformats.org/markup-compatibility/2006">
        <mc:Choice xmlns:v="urn:schemas-microsoft-com:vml" Requires="v">
          <p:control spid="48158" name="HTMLText1" r:id="rId3" imgW="914400" imgH="228600"/>
        </mc:Choice>
        <mc:Fallback>
          <p:control name="HTMLText1" r:id="rId3" imgW="914400" imgH="228600">
            <p:pic>
              <p:nvPicPr>
                <p:cNvPr id="3" name="HTMLText1"/>
                <p:cNvPicPr preferRelativeResize="0">
                  <a:picLocks noChangeArrowheads="1" noChangeShapeType="1"/>
                </p:cNvPicPr>
                <p:nvPr/>
              </p:nvPicPr>
              <p:blipFill>
                <a:blip r:embed="rId55"/>
                <a:srcRect/>
                <a:stretch>
                  <a:fillRect/>
                </a:stretch>
              </p:blipFill>
              <p:spPr bwMode="auto">
                <a:xfrm>
                  <a:off x="0" y="0"/>
                  <a:ext cx="914400" cy="228600"/>
                </a:xfrm>
                <a:prstGeom prst="rect">
                  <a:avLst/>
                </a:prstGeom>
                <a:noFill/>
                <a:ln w="9525">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pic>
          </p:control>
        </mc:Fallback>
      </mc:AlternateContent>
    </p:controls>
  </p:cSld>
  <p:clrMapOvr>
    <a:masterClrMapping/>
  </p:clrMapOvr>
  <p:transition advClick="0"/>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r>
              <a:rPr lang="en-US" b="1" smtClean="0"/>
              <a:t>Stalking Laws</a:t>
            </a:r>
          </a:p>
        </p:txBody>
      </p:sp>
      <p:sp>
        <p:nvSpPr>
          <p:cNvPr id="13315" name="Content Placeholder 2"/>
          <p:cNvSpPr>
            <a:spLocks noGrp="1"/>
          </p:cNvSpPr>
          <p:nvPr>
            <p:ph idx="1"/>
          </p:nvPr>
        </p:nvSpPr>
        <p:spPr/>
        <p:txBody>
          <a:bodyPr/>
          <a:lstStyle/>
          <a:p>
            <a:pPr algn="ctr">
              <a:buFont typeface="Georgia" pitchFamily="18" charset="0"/>
              <a:buNone/>
            </a:pPr>
            <a:endParaRPr lang="en-US" smtClean="0"/>
          </a:p>
          <a:p>
            <a:pPr algn="ctr">
              <a:buFont typeface="Georgia" pitchFamily="18" charset="0"/>
              <a:buNone/>
            </a:pPr>
            <a:r>
              <a:rPr lang="en-US" smtClean="0"/>
              <a:t>State vs. Federal</a:t>
            </a:r>
          </a:p>
          <a:p>
            <a:pPr algn="ctr">
              <a:buFont typeface="Georgia" pitchFamily="18" charset="0"/>
              <a:buNone/>
            </a:pPr>
            <a:endParaRPr lang="en-US" smtClean="0"/>
          </a:p>
          <a:p>
            <a:pPr algn="ctr">
              <a:buFont typeface="Georgia" pitchFamily="18" charset="0"/>
              <a:buNone/>
            </a:pPr>
            <a:r>
              <a:rPr lang="en-US" smtClean="0"/>
              <a:t>What are the differences/similiarities?</a:t>
            </a:r>
          </a:p>
          <a:p>
            <a:pPr algn="ctr">
              <a:buFont typeface="Georgia" pitchFamily="18" charset="0"/>
              <a:buNone/>
            </a:pPr>
            <a:endParaRPr lang="en-US" smtClean="0"/>
          </a:p>
          <a:p>
            <a:pPr algn="ctr">
              <a:buFont typeface="Georgia" pitchFamily="18" charset="0"/>
              <a:buNone/>
            </a:pPr>
            <a:r>
              <a:rPr lang="en-US" smtClean="0"/>
              <a:t>How can we utilize both?</a:t>
            </a:r>
          </a:p>
        </p:txBody>
      </p:sp>
    </p:spTree>
  </p:cSld>
  <p:clrMapOvr>
    <a:masterClrMapping/>
  </p:clrMapOvr>
  <p:transition advClick="0"/>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228600"/>
            <a:ext cx="8229600" cy="6248400"/>
          </a:xfrm>
        </p:spPr>
        <p:txBody>
          <a:bodyPr/>
          <a:lstStyle/>
          <a:p>
            <a:pPr>
              <a:buNone/>
            </a:pPr>
            <a:r>
              <a:rPr lang="en-US" sz="1400" b="1" dirty="0" smtClean="0"/>
              <a:t>					</a:t>
            </a:r>
            <a:r>
              <a:rPr lang="en-US" sz="1600" b="1" dirty="0" smtClean="0"/>
              <a:t>MAINE</a:t>
            </a:r>
          </a:p>
          <a:p>
            <a:r>
              <a:rPr lang="en-US" sz="1400" b="1" dirty="0" smtClean="0"/>
              <a:t>Stalking</a:t>
            </a:r>
            <a:endParaRPr lang="en-US" sz="1400" dirty="0" smtClean="0"/>
          </a:p>
          <a:p>
            <a:r>
              <a:rPr lang="en-US" sz="1400" b="1" dirty="0" smtClean="0"/>
              <a:t/>
            </a:r>
            <a:br>
              <a:rPr lang="en-US" sz="1400" b="1" dirty="0" smtClean="0"/>
            </a:br>
            <a:r>
              <a:rPr lang="en-US" sz="1400" b="1" dirty="0" smtClean="0"/>
              <a:t>17-A M.R. § 210-A. Stalking.</a:t>
            </a:r>
            <a:r>
              <a:rPr lang="en-US" sz="1400" dirty="0" smtClean="0"/>
              <a:t> </a:t>
            </a:r>
            <a:r>
              <a:rPr lang="en-US" sz="1400" b="1" dirty="0" smtClean="0"/>
              <a:t>(2007)</a:t>
            </a:r>
            <a:endParaRPr lang="en-US" sz="1400" dirty="0" smtClean="0"/>
          </a:p>
          <a:p>
            <a:pPr lvl="0"/>
            <a:r>
              <a:rPr lang="en-US" sz="1400" dirty="0" smtClean="0"/>
              <a:t>A person is guilty of stalking if: </a:t>
            </a:r>
          </a:p>
          <a:p>
            <a:pPr lvl="1"/>
            <a:r>
              <a:rPr lang="en-US" sz="1400" dirty="0" smtClean="0"/>
              <a:t>The actor intentionally or knowingly engages in a course of conduct directed at or concerning a specific person that would cause a reasonable person:</a:t>
            </a:r>
          </a:p>
          <a:p>
            <a:r>
              <a:rPr lang="en-US" sz="1400" dirty="0" smtClean="0"/>
              <a:t>(1) To suffer serious inconvenience or emotional distress;</a:t>
            </a:r>
          </a:p>
          <a:p>
            <a:r>
              <a:rPr lang="en-US" sz="1400" dirty="0" smtClean="0"/>
              <a:t>(2) To fear bodily injury or to fear bodily injury to a close relation; </a:t>
            </a:r>
          </a:p>
          <a:p>
            <a:r>
              <a:rPr lang="en-US" sz="1400" dirty="0" smtClean="0"/>
              <a:t>(3) To fear death or to fear the death of a close relation;</a:t>
            </a:r>
          </a:p>
          <a:p>
            <a:r>
              <a:rPr lang="en-US" sz="1400" dirty="0" smtClean="0"/>
              <a:t>(4) To fear damage or destruction to or tampering with property; or</a:t>
            </a:r>
          </a:p>
          <a:p>
            <a:r>
              <a:rPr lang="en-US" sz="1400" dirty="0" smtClean="0"/>
              <a:t>(5) To fear injury to or the death of an animal owned by or in the possession and control of that specific person.</a:t>
            </a:r>
          </a:p>
          <a:p>
            <a:r>
              <a:rPr lang="en-US" sz="1400" dirty="0" smtClean="0"/>
              <a:t>Violation of this paragraph is a Class D crime; or</a:t>
            </a:r>
          </a:p>
          <a:p>
            <a:pPr lvl="1"/>
            <a:r>
              <a:rPr lang="en-US" sz="1400" dirty="0" smtClean="0"/>
              <a:t>[2001, c. 383, §156 (AFF); 2001, c. 383, §12 (RP).]</a:t>
            </a:r>
          </a:p>
          <a:p>
            <a:r>
              <a:rPr lang="en-US" sz="1400" dirty="0" smtClean="0"/>
              <a:t>The actor violates paragraph A and has 2 or more prior convictions in this State or another jurisdiction. </a:t>
            </a:r>
            <a:br>
              <a:rPr lang="en-US" sz="1400" dirty="0" smtClean="0"/>
            </a:br>
            <a:r>
              <a:rPr lang="en-US" sz="1400" dirty="0" smtClean="0"/>
              <a:t>Violation of this paragraph is a Class C crime.</a:t>
            </a:r>
            <a:br>
              <a:rPr lang="en-US" sz="1400" dirty="0" smtClean="0"/>
            </a:br>
            <a:r>
              <a:rPr lang="en-US" sz="1400" dirty="0" smtClean="0"/>
              <a:t>For the purposes of this paragraph, "prior conviction" means a conviction for a violation of this section; Title 5, section 4659; Title 15, section 321; former Title 19, section 769; Title 19-A, section 4011; Title 22, section 4036; any other temporary, emergency, interim or final protective order; an order of a tribal court of the Passamaquoddy Tribe or the Penobscot Nation; any similar order issued by any court of the United States or of any other state, territory, commonwealth or tribe; or a court-approved consent agreement. Section 9-A governs the use of prior convictions when determining a sentence.</a:t>
            </a:r>
            <a:endParaRPr lang="en-US" sz="1400" dirty="0"/>
          </a:p>
        </p:txBody>
      </p:sp>
    </p:spTree>
  </p:cSld>
  <p:clrMapOvr>
    <a:masterClrMapping/>
  </p:clrMapOvr>
  <p:transition advClick="0"/>
</p:sld>
</file>

<file path=ppt/slides/slide13.xml><?xml version="1.0" encoding="utf-8"?>
<p:sld xmlns:a="http://schemas.openxmlformats.org/drawingml/2006/main" xmlns:r="http://schemas.openxmlformats.org/officeDocument/2006/relationships" xmlns:p="http://schemas.openxmlformats.org/presentationml/2006/main" showMasterSp="0"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228600"/>
            <a:ext cx="8229600" cy="6248400"/>
          </a:xfrm>
        </p:spPr>
        <p:txBody>
          <a:bodyPr/>
          <a:lstStyle/>
          <a:p>
            <a:pPr lvl="0"/>
            <a:r>
              <a:rPr lang="en-US" sz="1600" dirty="0" smtClean="0"/>
              <a:t>As used in this section, unless the context otherwise indicates, the following terms have the following meanings. "Course of conduct" means 2 or more acts, including but not limited to acts in which the actor, by any action, method, device or means, directly or indirectly follows, monitors, tracks, observes, </a:t>
            </a:r>
            <a:r>
              <a:rPr lang="en-US" sz="1600" dirty="0" err="1" smtClean="0"/>
              <a:t>surveils</a:t>
            </a:r>
            <a:r>
              <a:rPr lang="en-US" sz="1600" dirty="0" smtClean="0"/>
              <a:t>, threatens, harasses or communicates to or about a person or interferes with a person's property. </a:t>
            </a:r>
          </a:p>
          <a:p>
            <a:pPr lvl="1"/>
            <a:r>
              <a:rPr lang="en-US" sz="1600" dirty="0" smtClean="0"/>
              <a:t>"Course of conduct" also includes, but is not limited to, threats implied by conduct and gaining unauthorized access to personal, medical, financial or other identifying or confidential information.</a:t>
            </a:r>
          </a:p>
          <a:p>
            <a:pPr lvl="1"/>
            <a:r>
              <a:rPr lang="en-US" sz="1600" dirty="0" smtClean="0"/>
              <a:t>"Close relation" means a current or former spouse or domestic partner, parent, child, sibling, stepchild, stepparent , grandparent, any person who regularly resides in the household or who within the prior 6 months regularly resided in the household or any person with a significant personal or professional relationship.</a:t>
            </a:r>
          </a:p>
          <a:p>
            <a:pPr lvl="1"/>
            <a:r>
              <a:rPr lang="en-US" sz="1600" dirty="0" smtClean="0"/>
              <a:t>[2007, c. 685, §1 (RP).]</a:t>
            </a:r>
          </a:p>
          <a:p>
            <a:pPr lvl="1"/>
            <a:r>
              <a:rPr lang="en-US" sz="1600" dirty="0" smtClean="0"/>
              <a:t>"Emotional distress" means mental or emotional suffering of the person being stalked as evidenced by anxiety, fear, torment or apprehension that may or may not result in a physical manifestation of emotional distress or a mental health diagnosis. </a:t>
            </a:r>
          </a:p>
          <a:p>
            <a:pPr lvl="1"/>
            <a:r>
              <a:rPr lang="en-US" sz="1600" dirty="0" smtClean="0"/>
              <a:t>"Serious inconvenience" means that a person significantly modifies that person's actions or routines in an attempt to avoid the actor or because of the actor's course of conduct. "Serious inconvenience" includes, but is not limited to, changing a phone number, changing an electronic mail address, moving from an established residence, changing daily routines, changing routes to and from work, changing employment or work schedule or losing time from work or a job. </a:t>
            </a:r>
          </a:p>
          <a:p>
            <a:r>
              <a:rPr lang="en-US" sz="1600" dirty="0" smtClean="0"/>
              <a:t>[ 2001, c. 383, §156 (AFF); 2001, c. 383, §13 (RP) .]  </a:t>
            </a:r>
            <a:endParaRPr lang="en-US" sz="1600" dirty="0"/>
          </a:p>
        </p:txBody>
      </p:sp>
    </p:spTree>
  </p:cSld>
  <p:clrMapOvr>
    <a:masterClrMapping/>
  </p:clrMapOvr>
  <p:transition advClick="0"/>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762000"/>
            <a:ext cx="8229600" cy="5486400"/>
          </a:xfrm>
        </p:spPr>
        <p:txBody>
          <a:bodyPr/>
          <a:lstStyle/>
          <a:p>
            <a:pPr>
              <a:buNone/>
            </a:pPr>
            <a:r>
              <a:rPr lang="en-US" sz="1200" b="1" dirty="0" smtClean="0"/>
              <a:t>					</a:t>
            </a:r>
            <a:r>
              <a:rPr lang="en-US" sz="1400" b="1" dirty="0" smtClean="0"/>
              <a:t>FEDERAL</a:t>
            </a:r>
          </a:p>
          <a:p>
            <a:r>
              <a:rPr lang="en-US" sz="1200" b="1" dirty="0" smtClean="0"/>
              <a:t>Stalking</a:t>
            </a:r>
            <a:endParaRPr lang="en-US" sz="1200" dirty="0" smtClean="0"/>
          </a:p>
          <a:p>
            <a:r>
              <a:rPr lang="en-US" sz="1200" b="1" dirty="0" smtClean="0"/>
              <a:t>18 USCS § 2261A. Stalking. (2006)</a:t>
            </a:r>
            <a:br>
              <a:rPr lang="en-US" sz="1200" b="1" dirty="0" smtClean="0"/>
            </a:br>
            <a:r>
              <a:rPr lang="en-US" sz="1200" dirty="0" smtClean="0"/>
              <a:t>Whoever--</a:t>
            </a:r>
          </a:p>
          <a:p>
            <a:pPr lvl="0"/>
            <a:r>
              <a:rPr lang="en-US" sz="1200" dirty="0" smtClean="0"/>
              <a:t>(1) travels in interstate or foreign commerce or within the special maritime and territorial jurisdiction of the United States, or enters or leaves Indian country, with the intent to kill, injure, harass, or place under surveillance with intent to kill, injure, harass, or intimidate another person, and in the course of, or as a result of, such travel places that person in reasonable fear of the death of, or serious bodily injury to, or causes substantial emotional distress to that person, a member of the immediate family (as defined in section 115 [18 USCS § 115]) of that person, or the spouse or intimate partner of that person; or</a:t>
            </a:r>
          </a:p>
          <a:p>
            <a:pPr lvl="0"/>
            <a:r>
              <a:rPr lang="en-US" sz="1200" dirty="0" smtClean="0"/>
              <a:t>(2) with the intent-</a:t>
            </a:r>
          </a:p>
          <a:p>
            <a:pPr lvl="1"/>
            <a:r>
              <a:rPr lang="en-US" sz="1200" dirty="0" smtClean="0"/>
              <a:t>(A) to kill, injure, harass, or place under surveillance with intent to kill, injure, harass, or intimidate, or cause substantial emotional distress to a person in another State or tribal jurisdiction or within the special maritime and territorial jurisdiction of the United States; or</a:t>
            </a:r>
          </a:p>
          <a:p>
            <a:pPr lvl="1"/>
            <a:r>
              <a:rPr lang="en-US" sz="1200" dirty="0" smtClean="0"/>
              <a:t>(B) to place a person in another State or tribal jurisdiction, or within the special maritime and territorial jurisdiction of the United States, in reasonable fear of the death of, or serious bodily injury to-</a:t>
            </a:r>
          </a:p>
          <a:p>
            <a:pPr lvl="2"/>
            <a:r>
              <a:rPr lang="en-US" sz="1200" dirty="0" smtClean="0"/>
              <a:t>(</a:t>
            </a:r>
            <a:r>
              <a:rPr lang="en-US" sz="1200" dirty="0" err="1" smtClean="0"/>
              <a:t>i</a:t>
            </a:r>
            <a:r>
              <a:rPr lang="en-US" sz="1200" dirty="0" smtClean="0"/>
              <a:t>) that person;</a:t>
            </a:r>
          </a:p>
          <a:p>
            <a:pPr lvl="2"/>
            <a:r>
              <a:rPr lang="en-US" sz="1200" dirty="0" smtClean="0"/>
              <a:t>(ii) a member of the immediate family (as defined in section 115 [18 USCS § 115][)] of that person; or</a:t>
            </a:r>
          </a:p>
          <a:p>
            <a:pPr lvl="2"/>
            <a:r>
              <a:rPr lang="en-US" sz="1200" dirty="0" smtClean="0"/>
              <a:t>(iii) a spouse or intimate partner of that person;</a:t>
            </a:r>
          </a:p>
          <a:p>
            <a:r>
              <a:rPr lang="en-US" sz="1200" dirty="0" smtClean="0"/>
              <a:t>uses the mail, any interactive computer service, or any facility of interstate or foreign commerce to engage in a course of conduct that causes substantial emotional distress to that person or places that person in reasonable fear of the death of, or serious bodily injury to, any of the persons described in clauses (</a:t>
            </a:r>
            <a:r>
              <a:rPr lang="en-US" sz="1200" dirty="0" err="1" smtClean="0"/>
              <a:t>i</a:t>
            </a:r>
            <a:r>
              <a:rPr lang="en-US" sz="1200" dirty="0" smtClean="0"/>
              <a:t>) through (iii) of subparagraph (B);</a:t>
            </a:r>
          </a:p>
          <a:p>
            <a:r>
              <a:rPr lang="en-US" sz="1200" dirty="0" smtClean="0"/>
              <a:t>shall be punished as provided in section 2261(b) of this title [18 USCS § 2261(b)].</a:t>
            </a:r>
            <a:br>
              <a:rPr lang="en-US" sz="1200" dirty="0" smtClean="0"/>
            </a:br>
            <a:endParaRPr lang="en-US" sz="1200" dirty="0" smtClean="0"/>
          </a:p>
          <a:p>
            <a:endParaRPr lang="en-US" sz="1200" dirty="0"/>
          </a:p>
        </p:txBody>
      </p:sp>
    </p:spTree>
  </p:cSld>
  <p:clrMapOvr>
    <a:masterClrMapping/>
  </p:clrMapOvr>
  <p:transition advClick="0"/>
</p:sld>
</file>

<file path=ppt/slides/slide1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457200" y="762000"/>
            <a:ext cx="8229600" cy="1066800"/>
          </a:xfrm>
        </p:spPr>
        <p:txBody>
          <a:bodyPr/>
          <a:lstStyle/>
          <a:p>
            <a:pPr eaLnBrk="1" hangingPunct="1"/>
            <a:r>
              <a:rPr lang="en-US" b="1" smtClean="0"/>
              <a:t>Over the course of this week….</a:t>
            </a:r>
          </a:p>
        </p:txBody>
      </p:sp>
      <p:sp>
        <p:nvSpPr>
          <p:cNvPr id="14339" name="Rectangle 3"/>
          <p:cNvSpPr>
            <a:spLocks noGrp="1" noChangeArrowheads="1"/>
          </p:cNvSpPr>
          <p:nvPr>
            <p:ph idx="1"/>
          </p:nvPr>
        </p:nvSpPr>
        <p:spPr>
          <a:xfrm>
            <a:off x="685800" y="1905000"/>
            <a:ext cx="7772400" cy="4419600"/>
          </a:xfrm>
        </p:spPr>
        <p:txBody>
          <a:bodyPr/>
          <a:lstStyle/>
          <a:p>
            <a:pPr eaLnBrk="1" hangingPunct="1">
              <a:lnSpc>
                <a:spcPct val="90000"/>
              </a:lnSpc>
              <a:buFontTx/>
              <a:buNone/>
            </a:pPr>
            <a:r>
              <a:rPr lang="en-US" b="1" smtClean="0"/>
              <a:t>Received training on:</a:t>
            </a:r>
          </a:p>
          <a:p>
            <a:pPr eaLnBrk="1" hangingPunct="1">
              <a:lnSpc>
                <a:spcPct val="90000"/>
              </a:lnSpc>
            </a:pPr>
            <a:r>
              <a:rPr lang="en-US" smtClean="0"/>
              <a:t>Advocates Role and Responsibilities</a:t>
            </a:r>
          </a:p>
          <a:p>
            <a:pPr eaLnBrk="1" hangingPunct="1">
              <a:lnSpc>
                <a:spcPct val="90000"/>
              </a:lnSpc>
            </a:pPr>
            <a:r>
              <a:rPr lang="en-US" smtClean="0"/>
              <a:t>Crisis Intervention/Advocacy Response</a:t>
            </a:r>
          </a:p>
          <a:p>
            <a:pPr eaLnBrk="1" hangingPunct="1">
              <a:lnSpc>
                <a:spcPct val="90000"/>
              </a:lnSpc>
            </a:pPr>
            <a:r>
              <a:rPr lang="en-US" smtClean="0"/>
              <a:t>Sensitivity to the Victim and Unique Circumstances</a:t>
            </a:r>
          </a:p>
          <a:p>
            <a:pPr eaLnBrk="1" hangingPunct="1">
              <a:lnSpc>
                <a:spcPct val="90000"/>
              </a:lnSpc>
            </a:pPr>
            <a:r>
              <a:rPr lang="en-US" smtClean="0"/>
              <a:t>Safety Planning</a:t>
            </a:r>
          </a:p>
          <a:p>
            <a:pPr eaLnBrk="1" hangingPunct="1">
              <a:lnSpc>
                <a:spcPct val="90000"/>
              </a:lnSpc>
            </a:pPr>
            <a:r>
              <a:rPr lang="en-US" smtClean="0"/>
              <a:t>Collaboration</a:t>
            </a:r>
          </a:p>
          <a:p>
            <a:pPr eaLnBrk="1" hangingPunct="1">
              <a:lnSpc>
                <a:spcPct val="90000"/>
              </a:lnSpc>
              <a:buFontTx/>
              <a:buNone/>
            </a:pPr>
            <a:endParaRPr lang="en-US" smtClean="0"/>
          </a:p>
          <a:p>
            <a:pPr eaLnBrk="1" hangingPunct="1">
              <a:lnSpc>
                <a:spcPct val="90000"/>
              </a:lnSpc>
              <a:buFontTx/>
              <a:buNone/>
            </a:pPr>
            <a:r>
              <a:rPr lang="en-US" b="1" smtClean="0"/>
              <a:t>Please apply this to the following scenarios</a:t>
            </a:r>
          </a:p>
          <a:p>
            <a:pPr eaLnBrk="1" hangingPunct="1">
              <a:lnSpc>
                <a:spcPct val="90000"/>
              </a:lnSpc>
              <a:buFontTx/>
              <a:buNone/>
            </a:pPr>
            <a:endParaRPr lang="en-US" b="1" smtClean="0"/>
          </a:p>
        </p:txBody>
      </p:sp>
    </p:spTree>
  </p:cSld>
  <p:clrMapOvr>
    <a:masterClrMapping/>
  </p:clrMapOvr>
  <p:transition advClick="0"/>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sz="4800" b="1" smtClean="0"/>
              <a:t>Scenarios</a:t>
            </a:r>
          </a:p>
        </p:txBody>
      </p:sp>
      <p:sp>
        <p:nvSpPr>
          <p:cNvPr id="15363" name="Rectangle 3"/>
          <p:cNvSpPr>
            <a:spLocks noGrp="1" noChangeArrowheads="1"/>
          </p:cNvSpPr>
          <p:nvPr>
            <p:ph idx="1"/>
          </p:nvPr>
        </p:nvSpPr>
        <p:spPr>
          <a:xfrm>
            <a:off x="685800" y="2286000"/>
            <a:ext cx="7772400" cy="4114800"/>
          </a:xfrm>
        </p:spPr>
        <p:txBody>
          <a:bodyPr/>
          <a:lstStyle/>
          <a:p>
            <a:pPr eaLnBrk="1" hangingPunct="1">
              <a:buFont typeface="Wingdings" pitchFamily="2" charset="2"/>
              <a:buChar char="v"/>
            </a:pPr>
            <a:r>
              <a:rPr lang="en-US" smtClean="0"/>
              <a:t>  Intimate Partner Relationship</a:t>
            </a:r>
          </a:p>
          <a:p>
            <a:pPr eaLnBrk="1" hangingPunct="1">
              <a:buFont typeface="Wingdings" pitchFamily="2" charset="2"/>
              <a:buNone/>
            </a:pPr>
            <a:endParaRPr lang="en-US" smtClean="0"/>
          </a:p>
          <a:p>
            <a:pPr eaLnBrk="1" hangingPunct="1">
              <a:buFont typeface="Wingdings" pitchFamily="2" charset="2"/>
              <a:buChar char="v"/>
            </a:pPr>
            <a:r>
              <a:rPr lang="en-US" smtClean="0"/>
              <a:t>  Co-worker</a:t>
            </a:r>
          </a:p>
          <a:p>
            <a:pPr eaLnBrk="1" hangingPunct="1">
              <a:buFont typeface="Wingdings" pitchFamily="2" charset="2"/>
              <a:buNone/>
            </a:pPr>
            <a:endParaRPr lang="en-US" smtClean="0"/>
          </a:p>
          <a:p>
            <a:pPr eaLnBrk="1" hangingPunct="1">
              <a:buFont typeface="Wingdings" pitchFamily="2" charset="2"/>
              <a:buChar char="v"/>
            </a:pPr>
            <a:r>
              <a:rPr lang="en-US" smtClean="0"/>
              <a:t>  Acquaintance</a:t>
            </a:r>
          </a:p>
          <a:p>
            <a:pPr eaLnBrk="1" hangingPunct="1">
              <a:buFont typeface="Wingdings" pitchFamily="2" charset="2"/>
              <a:buChar char="v"/>
            </a:pPr>
            <a:endParaRPr lang="en-US" smtClean="0"/>
          </a:p>
        </p:txBody>
      </p:sp>
    </p:spTree>
  </p:cSld>
  <p:clrMapOvr>
    <a:masterClrMapping/>
  </p:clrMapOvr>
  <p:transition advClick="0"/>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533400"/>
            <a:ext cx="8229600" cy="1066800"/>
          </a:xfrm>
        </p:spPr>
        <p:txBody>
          <a:bodyPr/>
          <a:lstStyle/>
          <a:p>
            <a:r>
              <a:rPr lang="en-US" b="1" smtClean="0"/>
              <a:t>Working with a Stalking Victim</a:t>
            </a:r>
          </a:p>
        </p:txBody>
      </p:sp>
      <p:sp>
        <p:nvSpPr>
          <p:cNvPr id="16387" name="Content Placeholder 2"/>
          <p:cNvSpPr>
            <a:spLocks noGrp="1"/>
          </p:cNvSpPr>
          <p:nvPr>
            <p:ph idx="1"/>
          </p:nvPr>
        </p:nvSpPr>
        <p:spPr>
          <a:xfrm>
            <a:off x="457200" y="1655763"/>
            <a:ext cx="8229600" cy="4592637"/>
          </a:xfrm>
        </p:spPr>
        <p:txBody>
          <a:bodyPr/>
          <a:lstStyle/>
          <a:p>
            <a:pPr algn="ctr">
              <a:buFont typeface="Georgia" pitchFamily="18" charset="0"/>
              <a:buNone/>
            </a:pPr>
            <a:r>
              <a:rPr lang="en-US" b="1" smtClean="0"/>
              <a:t>Listen, Support, Safety Plan</a:t>
            </a:r>
          </a:p>
          <a:p>
            <a:r>
              <a:rPr lang="en-US" smtClean="0"/>
              <a:t>Take time to have a feeling based conversation</a:t>
            </a:r>
          </a:p>
          <a:p>
            <a:r>
              <a:rPr lang="en-US" smtClean="0"/>
              <a:t>Contact victim before bail is set and ask for input</a:t>
            </a:r>
          </a:p>
          <a:p>
            <a:r>
              <a:rPr lang="en-US" smtClean="0"/>
              <a:t>Never underestimate a provider agency/mental health willingness to help</a:t>
            </a:r>
          </a:p>
          <a:p>
            <a:r>
              <a:rPr lang="en-US" smtClean="0"/>
              <a:t>Media response</a:t>
            </a:r>
          </a:p>
          <a:p>
            <a:r>
              <a:rPr lang="en-US" smtClean="0"/>
              <a:t>Be honest about limitations of law</a:t>
            </a:r>
          </a:p>
          <a:p>
            <a:r>
              <a:rPr lang="en-US" smtClean="0"/>
              <a:t>Consider/Incorporate services for defendants (Perpetrators of stalking are excellent candidates for pre-trial services)</a:t>
            </a:r>
          </a:p>
        </p:txBody>
      </p:sp>
    </p:spTree>
  </p:cSld>
  <p:clrMapOvr>
    <a:masterClrMapping/>
  </p:clrMapOvr>
  <p:transition advClick="0"/>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609600"/>
            <a:ext cx="8229600" cy="1066800"/>
          </a:xfrm>
        </p:spPr>
        <p:txBody>
          <a:bodyPr/>
          <a:lstStyle/>
          <a:p>
            <a:r>
              <a:rPr lang="en-US" b="1" smtClean="0"/>
              <a:t>Working with a Stalking Victim…</a:t>
            </a:r>
          </a:p>
        </p:txBody>
      </p:sp>
      <p:sp>
        <p:nvSpPr>
          <p:cNvPr id="17411" name="Content Placeholder 2"/>
          <p:cNvSpPr>
            <a:spLocks noGrp="1"/>
          </p:cNvSpPr>
          <p:nvPr>
            <p:ph idx="1"/>
          </p:nvPr>
        </p:nvSpPr>
        <p:spPr>
          <a:xfrm>
            <a:off x="457200" y="1828800"/>
            <a:ext cx="8229600" cy="4324350"/>
          </a:xfrm>
        </p:spPr>
        <p:txBody>
          <a:bodyPr/>
          <a:lstStyle/>
          <a:p>
            <a:r>
              <a:rPr lang="en-US" b="1" smtClean="0"/>
              <a:t>Communication and Documentation</a:t>
            </a:r>
          </a:p>
          <a:p>
            <a:r>
              <a:rPr lang="en-US" smtClean="0"/>
              <a:t>Partner with Law Enforcement – if victim chooses to do so</a:t>
            </a:r>
          </a:p>
          <a:p>
            <a:r>
              <a:rPr lang="en-US" b="1" smtClean="0"/>
              <a:t>Safety Plan: </a:t>
            </a:r>
            <a:r>
              <a:rPr lang="en-US" smtClean="0"/>
              <a:t>always consider reviewing and revamp plan before criminal charges are brought (arraignments, pending trial, after trial) or when they are not involved with the criminal justice system (if they relocate, change jobs, change routines)</a:t>
            </a:r>
            <a:endParaRPr lang="en-US" b="1" smtClean="0"/>
          </a:p>
        </p:txBody>
      </p:sp>
    </p:spTree>
  </p:cSld>
  <p:clrMapOvr>
    <a:masterClrMapping/>
  </p:clrMapOvr>
  <p:transition advClick="0"/>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533400"/>
            <a:ext cx="8229600" cy="1066800"/>
          </a:xfrm>
        </p:spPr>
        <p:txBody>
          <a:bodyPr/>
          <a:lstStyle/>
          <a:p>
            <a:pPr eaLnBrk="1" hangingPunct="1"/>
            <a:r>
              <a:rPr lang="en-US" b="1" smtClean="0"/>
              <a:t>Safety Planning</a:t>
            </a:r>
          </a:p>
        </p:txBody>
      </p:sp>
      <p:sp>
        <p:nvSpPr>
          <p:cNvPr id="18435" name="Rectangle 3"/>
          <p:cNvSpPr>
            <a:spLocks noGrp="1" noChangeArrowheads="1"/>
          </p:cNvSpPr>
          <p:nvPr>
            <p:ph idx="1"/>
          </p:nvPr>
        </p:nvSpPr>
        <p:spPr>
          <a:xfrm>
            <a:off x="381000" y="1752600"/>
            <a:ext cx="8458200" cy="4324350"/>
          </a:xfrm>
        </p:spPr>
        <p:txBody>
          <a:bodyPr/>
          <a:lstStyle/>
          <a:p>
            <a:pPr eaLnBrk="1" hangingPunct="1">
              <a:lnSpc>
                <a:spcPct val="90000"/>
              </a:lnSpc>
            </a:pPr>
            <a:r>
              <a:rPr lang="en-US" smtClean="0"/>
              <a:t>Home, Car, Work, Public</a:t>
            </a:r>
          </a:p>
          <a:p>
            <a:pPr eaLnBrk="1" hangingPunct="1">
              <a:lnSpc>
                <a:spcPct val="90000"/>
              </a:lnSpc>
            </a:pPr>
            <a:r>
              <a:rPr lang="en-US" smtClean="0"/>
              <a:t>Stalking Kits</a:t>
            </a:r>
          </a:p>
          <a:p>
            <a:pPr eaLnBrk="1" hangingPunct="1">
              <a:lnSpc>
                <a:spcPct val="90000"/>
              </a:lnSpc>
            </a:pPr>
            <a:r>
              <a:rPr lang="en-US" smtClean="0"/>
              <a:t>Personal Alarms, Varda, ADT</a:t>
            </a:r>
          </a:p>
          <a:p>
            <a:pPr eaLnBrk="1" hangingPunct="1">
              <a:lnSpc>
                <a:spcPct val="90000"/>
              </a:lnSpc>
            </a:pPr>
            <a:r>
              <a:rPr lang="en-US" smtClean="0"/>
              <a:t>Become Tech Savvy-(cell phones, gps, internet, etc)</a:t>
            </a:r>
          </a:p>
          <a:p>
            <a:pPr eaLnBrk="1" hangingPunct="1">
              <a:lnSpc>
                <a:spcPct val="90000"/>
              </a:lnSpc>
            </a:pPr>
            <a:r>
              <a:rPr lang="en-US" smtClean="0"/>
              <a:t>Accompaniment to court/LE departments</a:t>
            </a:r>
          </a:p>
          <a:p>
            <a:pPr eaLnBrk="1" hangingPunct="1">
              <a:lnSpc>
                <a:spcPct val="90000"/>
              </a:lnSpc>
            </a:pPr>
            <a:r>
              <a:rPr lang="en-US" smtClean="0"/>
              <a:t>Consider Protection Orders</a:t>
            </a:r>
          </a:p>
          <a:p>
            <a:pPr eaLnBrk="1" hangingPunct="1">
              <a:lnSpc>
                <a:spcPct val="90000"/>
              </a:lnSpc>
            </a:pPr>
            <a:r>
              <a:rPr lang="en-US" smtClean="0"/>
              <a:t>SA/DV 24 Hour Hotlines and Anti-Stalking programs</a:t>
            </a:r>
          </a:p>
        </p:txBody>
      </p:sp>
    </p:spTree>
  </p:cSld>
  <p:clrMapOvr>
    <a:masterClrMapping/>
  </p:clrMapOvr>
  <p:transition advClick="0"/>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533400" y="436563"/>
            <a:ext cx="7772400" cy="1447800"/>
          </a:xfrm>
        </p:spPr>
        <p:txBody>
          <a:bodyPr/>
          <a:lstStyle/>
          <a:p>
            <a:pPr eaLnBrk="1" hangingPunct="1"/>
            <a:r>
              <a:rPr lang="en-US" sz="5400" b="1" i="1" smtClean="0"/>
              <a:t>Stalking Presentation</a:t>
            </a:r>
          </a:p>
        </p:txBody>
      </p:sp>
      <p:sp>
        <p:nvSpPr>
          <p:cNvPr id="6147" name="Rectangle 3"/>
          <p:cNvSpPr>
            <a:spLocks noGrp="1" noChangeArrowheads="1"/>
          </p:cNvSpPr>
          <p:nvPr>
            <p:ph idx="1"/>
          </p:nvPr>
        </p:nvSpPr>
        <p:spPr>
          <a:xfrm>
            <a:off x="457200" y="2057400"/>
            <a:ext cx="8229600" cy="4324350"/>
          </a:xfrm>
        </p:spPr>
        <p:txBody>
          <a:bodyPr/>
          <a:lstStyle/>
          <a:p>
            <a:pPr eaLnBrk="1" hangingPunct="1">
              <a:buSzPct val="98000"/>
              <a:buFont typeface="Wingdings" pitchFamily="2" charset="2"/>
              <a:buChar char="v"/>
            </a:pPr>
            <a:r>
              <a:rPr lang="en-US" sz="3600" dirty="0" smtClean="0"/>
              <a:t>What is stalking?</a:t>
            </a:r>
          </a:p>
          <a:p>
            <a:pPr eaLnBrk="1" hangingPunct="1">
              <a:buSzPct val="98000"/>
              <a:buFont typeface="Wingdings" pitchFamily="2" charset="2"/>
              <a:buChar char="v"/>
            </a:pPr>
            <a:r>
              <a:rPr lang="en-US" sz="3600" dirty="0" smtClean="0"/>
              <a:t>Stalking Statistics</a:t>
            </a:r>
          </a:p>
          <a:p>
            <a:pPr eaLnBrk="1" hangingPunct="1">
              <a:buSzPct val="98000"/>
              <a:buFont typeface="Wingdings" pitchFamily="2" charset="2"/>
              <a:buChar char="v"/>
            </a:pPr>
            <a:r>
              <a:rPr lang="en-US" sz="3600" dirty="0" smtClean="0"/>
              <a:t>Stalking Laws (State v. Federal</a:t>
            </a:r>
          </a:p>
          <a:p>
            <a:pPr eaLnBrk="1" hangingPunct="1">
              <a:buSzPct val="98000"/>
              <a:buFont typeface="Wingdings" pitchFamily="2" charset="2"/>
              <a:buChar char="v"/>
            </a:pPr>
            <a:r>
              <a:rPr lang="en-US" sz="3600" dirty="0" smtClean="0"/>
              <a:t>Scenarios</a:t>
            </a:r>
          </a:p>
          <a:p>
            <a:pPr eaLnBrk="1" hangingPunct="1">
              <a:buSzPct val="98000"/>
              <a:buFont typeface="Wingdings" pitchFamily="2" charset="2"/>
              <a:buChar char="v"/>
            </a:pPr>
            <a:r>
              <a:rPr lang="en-US" sz="3600" dirty="0" smtClean="0"/>
              <a:t>Working with a Stalking Victim</a:t>
            </a:r>
          </a:p>
          <a:p>
            <a:pPr eaLnBrk="1" hangingPunct="1">
              <a:buSzPct val="98000"/>
              <a:buFont typeface="Wingdings" pitchFamily="2" charset="2"/>
              <a:buChar char="v"/>
            </a:pPr>
            <a:r>
              <a:rPr lang="en-US" sz="3600" smtClean="0"/>
              <a:t>Resources</a:t>
            </a:r>
          </a:p>
        </p:txBody>
      </p:sp>
    </p:spTree>
  </p:cSld>
  <p:clrMapOvr>
    <a:masterClrMapping/>
  </p:clrMapOvr>
  <p:transition advClick="0"/>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50178" name="Picture 2"/>
          <p:cNvPicPr>
            <a:picLocks noGrp="1" noChangeAspect="1" noChangeArrowheads="1"/>
          </p:cNvPicPr>
          <p:nvPr>
            <p:ph idx="1"/>
          </p:nvPr>
        </p:nvPicPr>
        <p:blipFill>
          <a:blip r:embed="rId2" cstate="print"/>
          <a:srcRect/>
          <a:stretch>
            <a:fillRect/>
          </a:stretch>
        </p:blipFill>
        <p:spPr bwMode="auto">
          <a:xfrm>
            <a:off x="-28367" y="228600"/>
            <a:ext cx="9172367" cy="6269038"/>
          </a:xfrm>
          <a:prstGeom prst="rect">
            <a:avLst/>
          </a:prstGeom>
          <a:noFill/>
          <a:ln w="9525">
            <a:noFill/>
            <a:miter lim="800000"/>
            <a:headEnd/>
            <a:tailEnd/>
          </a:ln>
        </p:spPr>
      </p:pic>
    </p:spTree>
  </p:cSld>
  <p:clrMapOvr>
    <a:masterClrMapping/>
  </p:clrMapOvr>
  <p:transition advClick="0"/>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81000"/>
            <a:ext cx="8229600" cy="1066800"/>
          </a:xfrm>
        </p:spPr>
        <p:txBody>
          <a:bodyPr/>
          <a:lstStyle/>
          <a:p>
            <a:r>
              <a:rPr lang="en-US" dirty="0" smtClean="0"/>
              <a:t>Verizon Hope Line</a:t>
            </a:r>
            <a:endParaRPr lang="en-US" dirty="0"/>
          </a:p>
        </p:txBody>
      </p:sp>
      <p:sp>
        <p:nvSpPr>
          <p:cNvPr id="3" name="Content Placeholder 2"/>
          <p:cNvSpPr>
            <a:spLocks noGrp="1"/>
          </p:cNvSpPr>
          <p:nvPr>
            <p:ph idx="1"/>
          </p:nvPr>
        </p:nvSpPr>
        <p:spPr>
          <a:xfrm>
            <a:off x="457200" y="1447800"/>
            <a:ext cx="8229600" cy="5126038"/>
          </a:xfrm>
        </p:spPr>
        <p:txBody>
          <a:bodyPr/>
          <a:lstStyle/>
          <a:p>
            <a:r>
              <a:rPr lang="en-US" dirty="0" err="1" smtClean="0"/>
              <a:t>HopeLine</a:t>
            </a:r>
            <a:r>
              <a:rPr lang="en-US" dirty="0" smtClean="0"/>
              <a:t> phones are shipped with 3000 prepaid airtime minutes assigned to them</a:t>
            </a:r>
          </a:p>
          <a:p>
            <a:pPr lvl="1"/>
            <a:r>
              <a:rPr lang="en-US" dirty="0" smtClean="0"/>
              <a:t>Prepaid minutes are available for use within a one-year time period.</a:t>
            </a:r>
          </a:p>
          <a:p>
            <a:pPr lvl="1"/>
            <a:r>
              <a:rPr lang="en-US" dirty="0" smtClean="0"/>
              <a:t>Renewable each year.</a:t>
            </a:r>
          </a:p>
          <a:p>
            <a:pPr lvl="1">
              <a:buNone/>
            </a:pPr>
            <a:r>
              <a:rPr lang="en-US" dirty="0" smtClean="0">
                <a:solidFill>
                  <a:schemeClr val="tx1"/>
                </a:solidFill>
              </a:rPr>
              <a:t>Deadline for new applicants October 2011</a:t>
            </a:r>
          </a:p>
          <a:p>
            <a:pPr lvl="1">
              <a:buNone/>
            </a:pPr>
            <a:endParaRPr lang="en-US" dirty="0" smtClean="0">
              <a:solidFill>
                <a:schemeClr val="tx1"/>
              </a:solidFill>
            </a:endParaRPr>
          </a:p>
          <a:p>
            <a:pPr lvl="1">
              <a:buNone/>
            </a:pPr>
            <a:r>
              <a:rPr lang="en-US" b="1" dirty="0" smtClean="0">
                <a:solidFill>
                  <a:schemeClr val="accent2">
                    <a:lumMod val="75000"/>
                  </a:schemeClr>
                </a:solidFill>
              </a:rPr>
              <a:t>Jean.Maggipinto3@VerizonWireless.com</a:t>
            </a:r>
          </a:p>
        </p:txBody>
      </p:sp>
    </p:spTree>
  </p:cSld>
  <p:clrMapOvr>
    <a:masterClrMapping/>
  </p:clrMapOvr>
  <p:transition advClick="0"/>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838200"/>
            <a:ext cx="8229600" cy="1066800"/>
          </a:xfrm>
        </p:spPr>
        <p:txBody>
          <a:bodyPr/>
          <a:lstStyle/>
          <a:p>
            <a:pPr eaLnBrk="1" hangingPunct="1"/>
            <a:r>
              <a:rPr lang="en-US" b="1" smtClean="0"/>
              <a:t>Information is Power</a:t>
            </a:r>
          </a:p>
        </p:txBody>
      </p:sp>
      <p:sp>
        <p:nvSpPr>
          <p:cNvPr id="19459" name="Rectangle 3"/>
          <p:cNvSpPr>
            <a:spLocks noGrp="1" noChangeArrowheads="1"/>
          </p:cNvSpPr>
          <p:nvPr>
            <p:ph idx="1"/>
          </p:nvPr>
        </p:nvSpPr>
        <p:spPr>
          <a:xfrm>
            <a:off x="457200" y="2133600"/>
            <a:ext cx="8229600" cy="4324350"/>
          </a:xfrm>
        </p:spPr>
        <p:txBody>
          <a:bodyPr/>
          <a:lstStyle/>
          <a:p>
            <a:pPr eaLnBrk="1" hangingPunct="1">
              <a:lnSpc>
                <a:spcPct val="90000"/>
              </a:lnSpc>
            </a:pPr>
            <a:r>
              <a:rPr lang="en-US" smtClean="0"/>
              <a:t>Know the resources in community</a:t>
            </a:r>
          </a:p>
          <a:p>
            <a:pPr eaLnBrk="1" hangingPunct="1">
              <a:lnSpc>
                <a:spcPct val="90000"/>
              </a:lnSpc>
            </a:pPr>
            <a:r>
              <a:rPr lang="en-US" smtClean="0"/>
              <a:t>State and Federal Stalking Laws</a:t>
            </a:r>
          </a:p>
          <a:p>
            <a:pPr eaLnBrk="1" hangingPunct="1">
              <a:lnSpc>
                <a:spcPct val="90000"/>
              </a:lnSpc>
            </a:pPr>
            <a:r>
              <a:rPr lang="en-US" smtClean="0"/>
              <a:t>LE Agencies officers/detectives</a:t>
            </a:r>
          </a:p>
          <a:p>
            <a:pPr eaLnBrk="1" hangingPunct="1">
              <a:lnSpc>
                <a:spcPct val="90000"/>
              </a:lnSpc>
            </a:pPr>
            <a:r>
              <a:rPr lang="en-US" smtClean="0"/>
              <a:t>Internet Resources:</a:t>
            </a:r>
          </a:p>
          <a:p>
            <a:pPr eaLnBrk="1" hangingPunct="1">
              <a:lnSpc>
                <a:spcPct val="90000"/>
              </a:lnSpc>
              <a:buFont typeface="Wingdings" pitchFamily="2" charset="2"/>
              <a:buNone/>
            </a:pPr>
            <a:r>
              <a:rPr lang="en-US" smtClean="0"/>
              <a:t>		The Stalking Resource Center</a:t>
            </a:r>
          </a:p>
          <a:p>
            <a:pPr eaLnBrk="1" hangingPunct="1">
              <a:lnSpc>
                <a:spcPct val="90000"/>
              </a:lnSpc>
              <a:buFont typeface="Wingdings" pitchFamily="2" charset="2"/>
              <a:buNone/>
            </a:pPr>
            <a:r>
              <a:rPr lang="en-US" smtClean="0"/>
              <a:t>		</a:t>
            </a:r>
            <a:r>
              <a:rPr lang="en-US" smtClean="0">
                <a:hlinkClick r:id="rId2"/>
              </a:rPr>
              <a:t>www.ncvc.org/src</a:t>
            </a:r>
            <a:r>
              <a:rPr lang="en-US" smtClean="0"/>
              <a:t> or 202-467-8700</a:t>
            </a:r>
          </a:p>
          <a:p>
            <a:pPr eaLnBrk="1" hangingPunct="1">
              <a:lnSpc>
                <a:spcPct val="90000"/>
              </a:lnSpc>
              <a:buFont typeface="Wingdings" pitchFamily="2" charset="2"/>
              <a:buNone/>
            </a:pPr>
            <a:endParaRPr lang="en-US" smtClean="0"/>
          </a:p>
          <a:p>
            <a:pPr eaLnBrk="1" hangingPunct="1">
              <a:lnSpc>
                <a:spcPct val="90000"/>
              </a:lnSpc>
              <a:buFont typeface="Wingdings" pitchFamily="2" charset="2"/>
              <a:buNone/>
            </a:pPr>
            <a:r>
              <a:rPr lang="en-US" smtClean="0"/>
              <a:t>		Victim Helpline: 1-800-FYI-CALL</a:t>
            </a:r>
          </a:p>
          <a:p>
            <a:pPr eaLnBrk="1" hangingPunct="1">
              <a:lnSpc>
                <a:spcPct val="90000"/>
              </a:lnSpc>
              <a:buFont typeface="Wingdings" pitchFamily="2" charset="2"/>
              <a:buNone/>
            </a:pPr>
            <a:r>
              <a:rPr lang="en-US" smtClean="0"/>
              <a:t>		(state by state listing of stalking laws)</a:t>
            </a:r>
          </a:p>
          <a:p>
            <a:pPr eaLnBrk="1" hangingPunct="1">
              <a:lnSpc>
                <a:spcPct val="90000"/>
              </a:lnSpc>
              <a:buFont typeface="Wingdings" pitchFamily="2" charset="2"/>
              <a:buNone/>
            </a:pPr>
            <a:r>
              <a:rPr lang="en-US" smtClean="0"/>
              <a:t>			</a:t>
            </a:r>
          </a:p>
        </p:txBody>
      </p:sp>
    </p:spTree>
  </p:cSld>
  <p:clrMapOvr>
    <a:masterClrMapping/>
  </p:clrMapOvr>
  <p:transition advClick="0"/>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533400" y="304800"/>
            <a:ext cx="7772400" cy="1524000"/>
          </a:xfrm>
        </p:spPr>
        <p:txBody>
          <a:bodyPr/>
          <a:lstStyle/>
          <a:p>
            <a:pPr eaLnBrk="1" hangingPunct="1"/>
            <a:r>
              <a:rPr lang="en-US" b="1" smtClean="0"/>
              <a:t>Additional resources</a:t>
            </a:r>
          </a:p>
        </p:txBody>
      </p:sp>
      <p:sp>
        <p:nvSpPr>
          <p:cNvPr id="16387" name="Rectangle 3"/>
          <p:cNvSpPr>
            <a:spLocks noGrp="1" noChangeArrowheads="1"/>
          </p:cNvSpPr>
          <p:nvPr>
            <p:ph idx="1"/>
          </p:nvPr>
        </p:nvSpPr>
        <p:spPr>
          <a:xfrm>
            <a:off x="0" y="1600200"/>
            <a:ext cx="8458200" cy="4876800"/>
          </a:xfrm>
        </p:spPr>
        <p:txBody>
          <a:bodyPr/>
          <a:lstStyle/>
          <a:p>
            <a:pPr eaLnBrk="1" hangingPunct="1">
              <a:lnSpc>
                <a:spcPct val="90000"/>
              </a:lnSpc>
              <a:buNone/>
              <a:defRPr/>
            </a:pPr>
            <a:r>
              <a:rPr lang="en-US" sz="2000" dirty="0" smtClean="0"/>
              <a:t>	Safety Tips with Cyber Stalking: </a:t>
            </a:r>
            <a:r>
              <a:rPr lang="en-US" sz="2000" dirty="0" smtClean="0">
                <a:solidFill>
                  <a:schemeClr val="accent6">
                    <a:lumMod val="60000"/>
                    <a:lumOff val="40000"/>
                  </a:schemeClr>
                </a:solidFill>
                <a:hlinkClick r:id="rId2"/>
              </a:rPr>
              <a:t>www.cyberangels.org</a:t>
            </a:r>
            <a:endParaRPr lang="en-US" sz="2000" dirty="0" smtClean="0">
              <a:solidFill>
                <a:schemeClr val="accent6">
                  <a:lumMod val="60000"/>
                  <a:lumOff val="40000"/>
                </a:schemeClr>
              </a:solidFill>
            </a:endParaRPr>
          </a:p>
          <a:p>
            <a:pPr eaLnBrk="1" hangingPunct="1">
              <a:lnSpc>
                <a:spcPct val="90000"/>
              </a:lnSpc>
              <a:buNone/>
              <a:defRPr/>
            </a:pPr>
            <a:r>
              <a:rPr lang="en-US" sz="2000" dirty="0" smtClean="0"/>
              <a:t>	</a:t>
            </a:r>
          </a:p>
          <a:p>
            <a:pPr eaLnBrk="1" hangingPunct="1">
              <a:lnSpc>
                <a:spcPct val="90000"/>
              </a:lnSpc>
              <a:buNone/>
              <a:defRPr/>
            </a:pPr>
            <a:r>
              <a:rPr lang="en-US" sz="2000" dirty="0" smtClean="0"/>
              <a:t>	COPS Office of Community Oriented Policing Services – Stalking     </a:t>
            </a:r>
          </a:p>
          <a:p>
            <a:pPr eaLnBrk="1" hangingPunct="1">
              <a:lnSpc>
                <a:spcPct val="90000"/>
              </a:lnSpc>
              <a:buNone/>
              <a:defRPr/>
            </a:pPr>
            <a:r>
              <a:rPr lang="en-US" sz="2000" dirty="0" smtClean="0"/>
              <a:t>    </a:t>
            </a:r>
          </a:p>
          <a:p>
            <a:pPr eaLnBrk="1" hangingPunct="1">
              <a:lnSpc>
                <a:spcPct val="90000"/>
              </a:lnSpc>
              <a:buNone/>
              <a:defRPr/>
            </a:pPr>
            <a:r>
              <a:rPr lang="en-US" sz="2000" dirty="0" smtClean="0"/>
              <a:t>	Guide and reports  </a:t>
            </a:r>
            <a:r>
              <a:rPr lang="en-US" sz="2000" dirty="0" smtClean="0">
                <a:hlinkClick r:id="rId3"/>
              </a:rPr>
              <a:t>www.cops.usdoj.gov</a:t>
            </a:r>
            <a:endParaRPr lang="en-US" sz="2000" dirty="0" smtClean="0"/>
          </a:p>
          <a:p>
            <a:pPr eaLnBrk="1" hangingPunct="1">
              <a:lnSpc>
                <a:spcPct val="90000"/>
              </a:lnSpc>
              <a:buNone/>
              <a:defRPr/>
            </a:pPr>
            <a:r>
              <a:rPr lang="en-US" sz="2000" dirty="0" smtClean="0">
                <a:solidFill>
                  <a:schemeClr val="tx1"/>
                </a:solidFill>
              </a:rPr>
              <a:t>     </a:t>
            </a:r>
          </a:p>
          <a:p>
            <a:pPr eaLnBrk="1" hangingPunct="1">
              <a:lnSpc>
                <a:spcPct val="90000"/>
              </a:lnSpc>
              <a:buNone/>
              <a:defRPr/>
            </a:pPr>
            <a:r>
              <a:rPr lang="en-US" sz="2000" dirty="0" smtClean="0"/>
              <a:t>	</a:t>
            </a:r>
            <a:r>
              <a:rPr lang="en-US" sz="2000" dirty="0" smtClean="0">
                <a:solidFill>
                  <a:schemeClr val="tx1"/>
                </a:solidFill>
              </a:rPr>
              <a:t>Teen Dating Violence:  </a:t>
            </a:r>
          </a:p>
          <a:p>
            <a:pPr lvl="1" eaLnBrk="1" hangingPunct="1">
              <a:lnSpc>
                <a:spcPct val="90000"/>
              </a:lnSpc>
              <a:buNone/>
              <a:defRPr/>
            </a:pPr>
            <a:r>
              <a:rPr lang="en-US" sz="2000" dirty="0" smtClean="0">
                <a:solidFill>
                  <a:schemeClr val="tx1"/>
                </a:solidFill>
                <a:hlinkClick r:id="rId4"/>
              </a:rPr>
              <a:t>www.loveisrespect.com</a:t>
            </a:r>
            <a:r>
              <a:rPr lang="en-US" sz="2000" dirty="0" smtClean="0">
                <a:solidFill>
                  <a:schemeClr val="tx1"/>
                </a:solidFill>
              </a:rPr>
              <a:t> and</a:t>
            </a:r>
            <a:r>
              <a:rPr lang="en-US" sz="2000" dirty="0" smtClean="0">
                <a:solidFill>
                  <a:schemeClr val="tx1"/>
                </a:solidFill>
                <a:hlinkClick r:id="rId5"/>
              </a:rPr>
              <a:t>www.loveisnotabuse.com</a:t>
            </a:r>
            <a:endParaRPr lang="en-US" sz="2000" dirty="0" smtClean="0">
              <a:solidFill>
                <a:schemeClr val="tx1"/>
              </a:solidFill>
            </a:endParaRPr>
          </a:p>
          <a:p>
            <a:pPr eaLnBrk="1" hangingPunct="1">
              <a:lnSpc>
                <a:spcPct val="90000"/>
              </a:lnSpc>
              <a:buFontTx/>
              <a:buNone/>
              <a:defRPr/>
            </a:pPr>
            <a:endParaRPr lang="en-US" sz="2000" dirty="0" smtClean="0"/>
          </a:p>
          <a:p>
            <a:pPr eaLnBrk="1" hangingPunct="1">
              <a:lnSpc>
                <a:spcPct val="90000"/>
              </a:lnSpc>
              <a:buFontTx/>
              <a:buNone/>
              <a:defRPr/>
            </a:pPr>
            <a:r>
              <a:rPr lang="en-US" sz="2000" dirty="0" smtClean="0"/>
              <a:t>Print Resources:</a:t>
            </a:r>
          </a:p>
          <a:p>
            <a:pPr eaLnBrk="1" hangingPunct="1">
              <a:lnSpc>
                <a:spcPct val="90000"/>
              </a:lnSpc>
              <a:buFontTx/>
              <a:buNone/>
              <a:defRPr/>
            </a:pPr>
            <a:r>
              <a:rPr lang="en-US" sz="2000" dirty="0" smtClean="0"/>
              <a:t>	Emily Spence-Diehl: </a:t>
            </a:r>
          </a:p>
          <a:p>
            <a:pPr eaLnBrk="1" hangingPunct="1">
              <a:lnSpc>
                <a:spcPct val="90000"/>
              </a:lnSpc>
              <a:buFontTx/>
              <a:buNone/>
              <a:defRPr/>
            </a:pPr>
            <a:r>
              <a:rPr lang="en-US" sz="2000" b="1" dirty="0" smtClean="0"/>
              <a:t>	</a:t>
            </a:r>
            <a:r>
              <a:rPr lang="en-US" sz="2000" b="1" i="1" dirty="0" smtClean="0"/>
              <a:t>Stalking: A Handbook for Victims </a:t>
            </a:r>
          </a:p>
          <a:p>
            <a:pPr eaLnBrk="1" hangingPunct="1">
              <a:lnSpc>
                <a:spcPct val="90000"/>
              </a:lnSpc>
              <a:buFontTx/>
              <a:buNone/>
              <a:defRPr/>
            </a:pPr>
            <a:r>
              <a:rPr lang="en-US" sz="2000" b="1" dirty="0" smtClean="0"/>
              <a:t>	</a:t>
            </a:r>
            <a:r>
              <a:rPr lang="en-US" sz="2000" dirty="0" smtClean="0"/>
              <a:t>Betsey Ramsey:</a:t>
            </a:r>
          </a:p>
          <a:p>
            <a:pPr eaLnBrk="1" hangingPunct="1">
              <a:lnSpc>
                <a:spcPct val="90000"/>
              </a:lnSpc>
              <a:buFontTx/>
              <a:buNone/>
              <a:defRPr/>
            </a:pPr>
            <a:r>
              <a:rPr lang="en-US" sz="2000" b="1" dirty="0" smtClean="0"/>
              <a:t>	</a:t>
            </a:r>
            <a:r>
              <a:rPr lang="en-US" sz="2000" b="1" i="1" dirty="0" smtClean="0"/>
              <a:t>Stop the Stalker: A Guide for Targets</a:t>
            </a:r>
          </a:p>
        </p:txBody>
      </p:sp>
    </p:spTree>
  </p:cSld>
  <p:clrMapOvr>
    <a:masterClrMapping/>
  </p:clrMapOvr>
  <p:transition advClick="0"/>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2"/>
          <p:cNvSpPr>
            <a:spLocks noGrp="1"/>
          </p:cNvSpPr>
          <p:nvPr>
            <p:ph idx="1"/>
          </p:nvPr>
        </p:nvSpPr>
        <p:spPr>
          <a:xfrm>
            <a:off x="457200" y="838200"/>
            <a:ext cx="8229600" cy="5126038"/>
          </a:xfrm>
        </p:spPr>
        <p:txBody>
          <a:bodyPr/>
          <a:lstStyle/>
          <a:p>
            <a:pPr>
              <a:spcBef>
                <a:spcPct val="0"/>
              </a:spcBef>
            </a:pPr>
            <a:r>
              <a:rPr lang="en-US" sz="2900" smtClean="0"/>
              <a:t>The American Probation and Parole Association and NCVC Stalking Resource Center have just released “Responding to Stalking: A Guide for Community Corrections Officers.”  This great 16-page Guide offers practical information for probation and parole supervision of stalking offenders, and should be shared with community corrections agencies in your jurisdiction.  You can download the Guide at: </a:t>
            </a:r>
            <a:r>
              <a:rPr lang="en-US" sz="2900" u="sng" smtClean="0">
                <a:hlinkClick r:id="rId2"/>
              </a:rPr>
              <a:t>http://www.appa-net.org/eweb/docs/appa/pubs/RSGCCO.pdf</a:t>
            </a:r>
            <a:r>
              <a:rPr lang="en-US" sz="2900" smtClean="0"/>
              <a:t>. </a:t>
            </a:r>
          </a:p>
          <a:p>
            <a:pPr>
              <a:spcBef>
                <a:spcPct val="0"/>
              </a:spcBef>
            </a:pPr>
            <a:endParaRPr lang="en-US" sz="2900" smtClean="0"/>
          </a:p>
        </p:txBody>
      </p:sp>
    </p:spTree>
  </p:cSld>
  <p:clrMapOvr>
    <a:masterClrMapping/>
  </p:clrMapOvr>
  <p:transition advClick="0"/>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idx="1"/>
          </p:nvPr>
        </p:nvSpPr>
        <p:spPr>
          <a:xfrm>
            <a:off x="685800" y="1600200"/>
            <a:ext cx="7772400" cy="4876800"/>
          </a:xfrm>
        </p:spPr>
        <p:txBody>
          <a:bodyPr/>
          <a:lstStyle/>
          <a:p>
            <a:pPr eaLnBrk="1" hangingPunct="1">
              <a:buFontTx/>
              <a:buNone/>
            </a:pPr>
            <a:r>
              <a:rPr lang="en-US" b="1" i="1" smtClean="0"/>
              <a:t>Heather Putnam,</a:t>
            </a:r>
            <a:r>
              <a:rPr lang="en-US" smtClean="0"/>
              <a:t> Victim Witness Coordinator and Law Enforcement Coordinator, US Attorney General’s Office</a:t>
            </a:r>
          </a:p>
          <a:p>
            <a:pPr eaLnBrk="1" hangingPunct="1">
              <a:buFontTx/>
              <a:buNone/>
            </a:pPr>
            <a:r>
              <a:rPr lang="en-US" smtClean="0"/>
              <a:t>    </a:t>
            </a:r>
            <a:r>
              <a:rPr lang="en-US" smtClean="0">
                <a:hlinkClick r:id="rId2"/>
              </a:rPr>
              <a:t>heather.putnam@usdoj.gov</a:t>
            </a:r>
            <a:endParaRPr lang="en-US" smtClean="0"/>
          </a:p>
          <a:p>
            <a:pPr eaLnBrk="1" hangingPunct="1">
              <a:buFontTx/>
              <a:buNone/>
            </a:pPr>
            <a:endParaRPr lang="en-US" smtClean="0"/>
          </a:p>
          <a:p>
            <a:pPr eaLnBrk="1" hangingPunct="1">
              <a:buFontTx/>
              <a:buNone/>
            </a:pPr>
            <a:r>
              <a:rPr lang="en-US" b="1" i="1" smtClean="0"/>
              <a:t>Jane Root,</a:t>
            </a:r>
            <a:r>
              <a:rPr lang="en-US" b="1" smtClean="0"/>
              <a:t> </a:t>
            </a:r>
            <a:r>
              <a:rPr lang="en-US" smtClean="0"/>
              <a:t>Director, Maliseet Domestic Violence and Sexual Assault Advocacy Program</a:t>
            </a:r>
          </a:p>
          <a:p>
            <a:pPr eaLnBrk="1" hangingPunct="1">
              <a:buFontTx/>
              <a:buNone/>
            </a:pPr>
            <a:r>
              <a:rPr lang="en-US" smtClean="0"/>
              <a:t>	</a:t>
            </a:r>
            <a:r>
              <a:rPr lang="en-US" smtClean="0">
                <a:hlinkClick r:id="rId3"/>
              </a:rPr>
              <a:t>end.domestic.violence@maliseets.com</a:t>
            </a:r>
            <a:endParaRPr lang="en-US" smtClean="0"/>
          </a:p>
          <a:p>
            <a:pPr eaLnBrk="1" hangingPunct="1">
              <a:buFontTx/>
              <a:buNone/>
            </a:pPr>
            <a:endParaRPr lang="en-US" smtClean="0"/>
          </a:p>
          <a:p>
            <a:pPr eaLnBrk="1" hangingPunct="1">
              <a:buFontTx/>
              <a:buNone/>
            </a:pPr>
            <a:endParaRPr lang="en-US" b="1" smtClean="0"/>
          </a:p>
        </p:txBody>
      </p:sp>
    </p:spTree>
  </p:cSld>
  <p:clrMapOvr>
    <a:masterClrMapping/>
  </p:clrMapOvr>
  <p:transition advClick="0"/>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algn="ctr" eaLnBrk="1" hangingPunct="1"/>
            <a:r>
              <a:rPr lang="en-US" smtClean="0"/>
              <a:t/>
            </a:r>
            <a:br>
              <a:rPr lang="en-US" smtClean="0"/>
            </a:br>
            <a:endParaRPr lang="en-US" smtClean="0"/>
          </a:p>
        </p:txBody>
      </p:sp>
      <p:sp>
        <p:nvSpPr>
          <p:cNvPr id="7171" name="Content Placeholder 2"/>
          <p:cNvSpPr>
            <a:spLocks noGrp="1"/>
          </p:cNvSpPr>
          <p:nvPr>
            <p:ph idx="1"/>
          </p:nvPr>
        </p:nvSpPr>
        <p:spPr>
          <a:xfrm>
            <a:off x="457200" y="2057400"/>
            <a:ext cx="8229600" cy="4324350"/>
          </a:xfrm>
        </p:spPr>
        <p:txBody>
          <a:bodyPr/>
          <a:lstStyle/>
          <a:p>
            <a:pPr algn="ctr" eaLnBrk="1" hangingPunct="1"/>
            <a:endParaRPr lang="en-US" smtClean="0"/>
          </a:p>
          <a:p>
            <a:pPr algn="ctr" eaLnBrk="1" hangingPunct="1">
              <a:buFont typeface="Georgia" pitchFamily="18" charset="0"/>
              <a:buNone/>
            </a:pPr>
            <a:r>
              <a:rPr lang="en-US" sz="5400" b="1" smtClean="0"/>
              <a:t>WHAT IS STALKING?</a:t>
            </a:r>
          </a:p>
        </p:txBody>
      </p:sp>
    </p:spTree>
  </p:cSld>
  <p:clrMapOvr>
    <a:masterClrMapping/>
  </p:clrMapOvr>
  <p:transition advClick="0"/>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Content Placeholder 2"/>
          <p:cNvSpPr>
            <a:spLocks noGrp="1"/>
          </p:cNvSpPr>
          <p:nvPr>
            <p:ph idx="1"/>
          </p:nvPr>
        </p:nvSpPr>
        <p:spPr>
          <a:xfrm>
            <a:off x="457200" y="1162050"/>
            <a:ext cx="8229600" cy="4324350"/>
          </a:xfrm>
        </p:spPr>
        <p:txBody>
          <a:bodyPr/>
          <a:lstStyle/>
          <a:p>
            <a:pPr>
              <a:buFont typeface="Georgia" pitchFamily="18" charset="0"/>
              <a:buNone/>
            </a:pPr>
            <a:r>
              <a:rPr lang="en-US" b="1" smtClean="0"/>
              <a:t>Stalking is:</a:t>
            </a:r>
          </a:p>
          <a:p>
            <a:pPr>
              <a:buFont typeface="Georgia" pitchFamily="18" charset="0"/>
              <a:buNone/>
            </a:pPr>
            <a:endParaRPr lang="en-US" b="1" smtClean="0"/>
          </a:p>
          <a:p>
            <a:r>
              <a:rPr lang="en-US" smtClean="0"/>
              <a:t>A course of conduct directed at a specific person that would cause a reasonable person to feel </a:t>
            </a:r>
            <a:r>
              <a:rPr lang="en-US" b="1" smtClean="0"/>
              <a:t>fear</a:t>
            </a:r>
          </a:p>
          <a:p>
            <a:pPr>
              <a:buFont typeface="Georgia" pitchFamily="18" charset="0"/>
              <a:buNone/>
            </a:pPr>
            <a:r>
              <a:rPr lang="en-US" b="1" smtClean="0"/>
              <a:t>	</a:t>
            </a:r>
            <a:r>
              <a:rPr lang="en-US" b="1" smtClean="0">
                <a:latin typeface="Perpetua" pitchFamily="18" charset="0"/>
              </a:rPr>
              <a:t>(</a:t>
            </a:r>
            <a:r>
              <a:rPr lang="en-US" smtClean="0">
                <a:latin typeface="Perpetua" pitchFamily="18" charset="0"/>
              </a:rPr>
              <a:t>federal-</a:t>
            </a:r>
            <a:r>
              <a:rPr lang="en-US" b="1" smtClean="0">
                <a:latin typeface="Perpetua" pitchFamily="18" charset="0"/>
              </a:rPr>
              <a:t>  causes substantial emotional distress)</a:t>
            </a:r>
            <a:endParaRPr lang="en-US" b="1" smtClean="0"/>
          </a:p>
          <a:p>
            <a:pPr>
              <a:buFont typeface="Georgia" pitchFamily="18" charset="0"/>
              <a:buNone/>
            </a:pPr>
            <a:endParaRPr lang="en-US" smtClean="0"/>
          </a:p>
          <a:p>
            <a:r>
              <a:rPr lang="en-US" smtClean="0"/>
              <a:t>Stalking is unpredictable and dangerous</a:t>
            </a:r>
          </a:p>
        </p:txBody>
      </p:sp>
    </p:spTree>
  </p:cSld>
  <p:clrMapOvr>
    <a:masterClrMapping/>
  </p:clrMapOvr>
  <p:transition advClick="0"/>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762000"/>
            <a:ext cx="8229600" cy="1066800"/>
          </a:xfrm>
        </p:spPr>
        <p:txBody>
          <a:bodyPr/>
          <a:lstStyle/>
          <a:p>
            <a:r>
              <a:rPr lang="en-US" b="1" smtClean="0"/>
              <a:t>Prevalence of Stalking</a:t>
            </a:r>
          </a:p>
        </p:txBody>
      </p:sp>
      <p:sp>
        <p:nvSpPr>
          <p:cNvPr id="9219" name="Content Placeholder 2"/>
          <p:cNvSpPr>
            <a:spLocks noGrp="1"/>
          </p:cNvSpPr>
          <p:nvPr>
            <p:ph idx="1"/>
          </p:nvPr>
        </p:nvSpPr>
        <p:spPr>
          <a:xfrm>
            <a:off x="457200" y="1868488"/>
            <a:ext cx="8229600" cy="4324350"/>
          </a:xfrm>
        </p:spPr>
        <p:txBody>
          <a:bodyPr/>
          <a:lstStyle/>
          <a:p>
            <a:r>
              <a:rPr lang="en-US" sz="2400" smtClean="0"/>
              <a:t>3.4 million people over the age of 18 are stalked each year in the United States</a:t>
            </a:r>
          </a:p>
          <a:p>
            <a:r>
              <a:rPr lang="en-US" sz="2400" smtClean="0"/>
              <a:t>3 in 4 stalking victims are stalked by someone they know</a:t>
            </a:r>
          </a:p>
          <a:p>
            <a:r>
              <a:rPr lang="en-US" sz="2400" smtClean="0"/>
              <a:t>2/3 of stalkers pursue their victims at least once per week, many daily, using more than one method</a:t>
            </a:r>
          </a:p>
          <a:p>
            <a:r>
              <a:rPr lang="en-US" sz="2400" smtClean="0"/>
              <a:t>54% of femicide victims reported stalking to police before they were killed by their stalker</a:t>
            </a:r>
          </a:p>
          <a:p>
            <a:r>
              <a:rPr lang="en-US" sz="2400" smtClean="0"/>
              <a:t>1 in 8 employed stalking victims lose time from work as a result of their victimization and more than half lose 5 days of work or more</a:t>
            </a:r>
          </a:p>
          <a:p>
            <a:pPr algn="r">
              <a:buFont typeface="Georgia" pitchFamily="18" charset="0"/>
              <a:buNone/>
            </a:pPr>
            <a:r>
              <a:rPr lang="en-US" sz="1400" smtClean="0"/>
              <a:t>Stalking Resource Center – The National Center for Victims of Crime</a:t>
            </a:r>
          </a:p>
        </p:txBody>
      </p:sp>
    </p:spTree>
  </p:cSld>
  <p:clrMapOvr>
    <a:masterClrMapping/>
  </p:clrMapOvr>
  <p:transition advClick="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sz="2400" b="1" smtClean="0"/>
              <a:t/>
            </a:r>
            <a:br>
              <a:rPr lang="en-US" sz="2400" b="1" smtClean="0"/>
            </a:br>
            <a:r>
              <a:rPr lang="en-US" b="1" smtClean="0"/>
              <a:t/>
            </a:r>
            <a:br>
              <a:rPr lang="en-US" b="1" smtClean="0"/>
            </a:br>
            <a:r>
              <a:rPr lang="en-US" b="1" smtClean="0"/>
              <a:t/>
            </a:r>
            <a:br>
              <a:rPr lang="en-US" b="1" smtClean="0"/>
            </a:br>
            <a:r>
              <a:rPr lang="en-US" b="1" smtClean="0"/>
              <a:t>Relationship between the Victim and the Offender</a:t>
            </a:r>
            <a:br>
              <a:rPr lang="en-US" b="1" smtClean="0"/>
            </a:br>
            <a:r>
              <a:rPr lang="en-US" b="1" smtClean="0"/>
              <a:t/>
            </a:r>
            <a:br>
              <a:rPr lang="en-US" b="1" smtClean="0"/>
            </a:br>
            <a:r>
              <a:rPr lang="en-US" b="1" smtClean="0"/>
              <a:t/>
            </a:r>
            <a:br>
              <a:rPr lang="en-US" b="1" smtClean="0"/>
            </a:br>
            <a:endParaRPr lang="en-US" b="1" smtClean="0"/>
          </a:p>
        </p:txBody>
      </p:sp>
      <p:sp>
        <p:nvSpPr>
          <p:cNvPr id="10243" name="Content Placeholder 2"/>
          <p:cNvSpPr>
            <a:spLocks noGrp="1"/>
          </p:cNvSpPr>
          <p:nvPr>
            <p:ph idx="1"/>
          </p:nvPr>
        </p:nvSpPr>
        <p:spPr>
          <a:xfrm>
            <a:off x="457200" y="1924050"/>
            <a:ext cx="8229600" cy="4324350"/>
          </a:xfrm>
        </p:spPr>
        <p:txBody>
          <a:bodyPr/>
          <a:lstStyle/>
          <a:p>
            <a:endParaRPr lang="en-US" smtClean="0"/>
          </a:p>
          <a:p>
            <a:r>
              <a:rPr lang="en-US" smtClean="0"/>
              <a:t>A stalker can be someone you know or not at all</a:t>
            </a:r>
          </a:p>
          <a:p>
            <a:r>
              <a:rPr lang="en-US" smtClean="0"/>
              <a:t>In most situations, the offender has dated or been involved with their victim</a:t>
            </a:r>
          </a:p>
          <a:p>
            <a:r>
              <a:rPr lang="en-US" smtClean="0"/>
              <a:t>81% of victims stalked by an intimate partner had also been physically assaulted by that partner</a:t>
            </a:r>
          </a:p>
          <a:p>
            <a:r>
              <a:rPr lang="en-US" smtClean="0"/>
              <a:t>76% of femicide victims had been stalked by their intimate partner</a:t>
            </a:r>
          </a:p>
          <a:p>
            <a:pPr algn="r">
              <a:buFont typeface="Georgia" pitchFamily="18" charset="0"/>
              <a:buNone/>
            </a:pPr>
            <a:r>
              <a:rPr lang="en-US" sz="1400" smtClean="0"/>
              <a:t>Stalking Resource Center – The National Center for Victims of Crime</a:t>
            </a:r>
          </a:p>
        </p:txBody>
      </p:sp>
    </p:spTree>
  </p:cSld>
  <p:clrMapOvr>
    <a:masterClrMapping/>
  </p:clrMapOvr>
  <p:transition advClick="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685800"/>
            <a:ext cx="8229600" cy="1066800"/>
          </a:xfrm>
        </p:spPr>
        <p:txBody>
          <a:bodyPr/>
          <a:lstStyle/>
          <a:p>
            <a:pPr algn="ctr"/>
            <a:r>
              <a:rPr lang="en-US" b="1" smtClean="0"/>
              <a:t>Latest Survey on Cyberstalking &amp; Electronic Monitoring</a:t>
            </a:r>
          </a:p>
        </p:txBody>
      </p:sp>
      <p:sp>
        <p:nvSpPr>
          <p:cNvPr id="11267" name="Content Placeholder 2"/>
          <p:cNvSpPr>
            <a:spLocks noGrp="1"/>
          </p:cNvSpPr>
          <p:nvPr>
            <p:ph idx="1"/>
          </p:nvPr>
        </p:nvSpPr>
        <p:spPr>
          <a:xfrm>
            <a:off x="457200" y="1905000"/>
            <a:ext cx="8229600" cy="4572000"/>
          </a:xfrm>
        </p:spPr>
        <p:txBody>
          <a:bodyPr/>
          <a:lstStyle/>
          <a:p>
            <a:r>
              <a:rPr lang="en-US" sz="2400" smtClean="0"/>
              <a:t>More than 1 in 4 victims report some form of cyberstalking, such as email (83%) or instant messaging (35%).</a:t>
            </a:r>
          </a:p>
          <a:p>
            <a:r>
              <a:rPr lang="en-US" sz="2400" smtClean="0"/>
              <a:t>Electronic monitoring was used to stalk 1 in 13 victims</a:t>
            </a:r>
          </a:p>
          <a:p>
            <a:r>
              <a:rPr lang="en-US" sz="2400" smtClean="0"/>
              <a:t>Video or digital cameras (46%) were as likely as listening devices or bugs (42%) to be used to monitor victims</a:t>
            </a:r>
          </a:p>
          <a:p>
            <a:r>
              <a:rPr lang="en-US" sz="2400" smtClean="0"/>
              <a:t>GPS technology comprised about 10% of the monitoring of stalking victims</a:t>
            </a:r>
          </a:p>
          <a:p>
            <a:r>
              <a:rPr lang="en-US" sz="2400" smtClean="0"/>
              <a:t>31% of stalking victims who experience cyberstalking behavior reported that the offenders showed up in places where they had no legitimate purpose being.</a:t>
            </a:r>
          </a:p>
          <a:p>
            <a:pPr algn="r">
              <a:buFont typeface="Georgia" pitchFamily="18" charset="0"/>
              <a:buNone/>
            </a:pPr>
            <a:r>
              <a:rPr lang="en-US" sz="1400" smtClean="0"/>
              <a:t>US DOJ, Bureau of Justice Statistics:  </a:t>
            </a:r>
            <a:r>
              <a:rPr lang="en-US" sz="1400" u="sng" smtClean="0"/>
              <a:t>Stalking Victimization in the United States</a:t>
            </a:r>
            <a:r>
              <a:rPr lang="en-US" sz="1400" smtClean="0"/>
              <a:t> 2009</a:t>
            </a:r>
          </a:p>
          <a:p>
            <a:pPr>
              <a:buFont typeface="Georgia" pitchFamily="18" charset="0"/>
              <a:buNone/>
            </a:pPr>
            <a:endParaRPr lang="en-US" smtClean="0"/>
          </a:p>
        </p:txBody>
      </p:sp>
    </p:spTree>
  </p:cSld>
  <p:clrMapOvr>
    <a:masterClrMapping/>
  </p:clrMapOvr>
  <p:transition advClick="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5"/>
          <p:cNvSpPr>
            <a:spLocks noGrp="1"/>
          </p:cNvSpPr>
          <p:nvPr>
            <p:ph type="title"/>
          </p:nvPr>
        </p:nvSpPr>
        <p:spPr/>
        <p:txBody>
          <a:bodyPr/>
          <a:lstStyle/>
          <a:p>
            <a:r>
              <a:rPr lang="en-US" smtClean="0"/>
              <a:t>Check this out. . .</a:t>
            </a:r>
          </a:p>
        </p:txBody>
      </p:sp>
      <p:sp>
        <p:nvSpPr>
          <p:cNvPr id="12291" name="Content Placeholder 6"/>
          <p:cNvSpPr>
            <a:spLocks noGrp="1"/>
          </p:cNvSpPr>
          <p:nvPr>
            <p:ph idx="1"/>
          </p:nvPr>
        </p:nvSpPr>
        <p:spPr/>
        <p:txBody>
          <a:bodyPr/>
          <a:lstStyle/>
          <a:p>
            <a:pPr algn="ctr">
              <a:buFont typeface="Georgia" pitchFamily="18" charset="0"/>
              <a:buNone/>
            </a:pPr>
            <a:endParaRPr lang="en-US" sz="3600" b="1" smtClean="0">
              <a:hlinkClick r:id="rId2"/>
            </a:endParaRPr>
          </a:p>
          <a:p>
            <a:pPr algn="ctr">
              <a:buFont typeface="Georgia" pitchFamily="18" charset="0"/>
              <a:buNone/>
            </a:pPr>
            <a:endParaRPr lang="en-US" sz="3600" b="1" smtClean="0">
              <a:hlinkClick r:id="rId2"/>
            </a:endParaRPr>
          </a:p>
          <a:p>
            <a:pPr algn="ctr">
              <a:buFont typeface="Georgia" pitchFamily="18" charset="0"/>
              <a:buNone/>
            </a:pPr>
            <a:r>
              <a:rPr lang="en-US" sz="3600" b="1" smtClean="0">
                <a:hlinkClick r:id="rId2"/>
              </a:rPr>
              <a:t>www.getrevengeonyourex.com</a:t>
            </a:r>
            <a:endParaRPr lang="en-US" sz="3600" b="1" smtClean="0"/>
          </a:p>
          <a:p>
            <a:pPr algn="ctr">
              <a:buFont typeface="Georgia" pitchFamily="18" charset="0"/>
              <a:buNone/>
            </a:pPr>
            <a:endParaRPr lang="en-US" b="1" smtClean="0"/>
          </a:p>
        </p:txBody>
      </p:sp>
    </p:spTree>
  </p:cSld>
  <p:clrMapOvr>
    <a:masterClrMapping/>
  </p:clrMapOvr>
  <p:transition advClick="0"/>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457200" y="194292"/>
          <a:ext cx="8382000" cy="6663708"/>
        </p:xfrm>
        <a:graphic>
          <a:graphicData uri="http://schemas.openxmlformats.org/drawingml/2006/table">
            <a:tbl>
              <a:tblPr/>
              <a:tblGrid>
                <a:gridCol w="8382000"/>
              </a:tblGrid>
              <a:tr h="218354">
                <a:tc>
                  <a:txBody>
                    <a:bodyPr/>
                    <a:lstStyle/>
                    <a:p>
                      <a:endParaRPr lang="en-US" sz="1400" dirty="0"/>
                    </a:p>
                  </a:txBody>
                  <a:tcPr marL="0" marR="0" marT="0" marB="0">
                    <a:lnL>
                      <a:noFill/>
                    </a:lnL>
                    <a:lnR>
                      <a:noFill/>
                    </a:lnR>
                    <a:lnT>
                      <a:noFill/>
                    </a:lnT>
                    <a:lnB>
                      <a:noFill/>
                    </a:lnB>
                    <a:solidFill>
                      <a:srgbClr val="F8F3EA"/>
                    </a:solidFill>
                  </a:tcPr>
                </a:tc>
              </a:tr>
              <a:tr h="6445354">
                <a:tc>
                  <a:txBody>
                    <a:bodyPr/>
                    <a:lstStyle/>
                    <a:p>
                      <a:pPr algn="ctr"/>
                      <a:r>
                        <a:rPr lang="en-US" sz="1400" b="1" dirty="0"/>
                        <a:t>Why Your Ex Deserves Revenge </a:t>
                      </a:r>
                    </a:p>
                    <a:p>
                      <a:pPr algn="l"/>
                      <a:r>
                        <a:rPr lang="en-US" sz="1400" b="1" dirty="0"/>
                        <a:t>If you're here, then your ex has hurt you and hurt you bad</a:t>
                      </a:r>
                    </a:p>
                    <a:p>
                      <a:pPr algn="l"/>
                      <a:r>
                        <a:rPr lang="en-US" sz="1400" dirty="0"/>
                        <a:t>Whether they have cheated on you, betrayed you, abused you emotionally or physically, played with your emotions, taken money from you, turned your friends and family against you, crushed your self confidence or made you so angry that you cannot think straight then you are right in seeking revenge.</a:t>
                      </a:r>
                    </a:p>
                    <a:p>
                      <a:pPr algn="l"/>
                      <a:r>
                        <a:rPr lang="en-US" sz="1400" b="1" dirty="0"/>
                        <a:t>Getting revenge on an ex boyfriend, ex girlfriend or spouse is about giving you back control.</a:t>
                      </a:r>
                      <a:endParaRPr lang="en-US" sz="1400" dirty="0"/>
                    </a:p>
                    <a:p>
                      <a:pPr algn="l"/>
                      <a:r>
                        <a:rPr lang="en-US" sz="1400" dirty="0"/>
                        <a:t>Why should the bad that they have done to you, ruin even just one minute of your life? It shouldn't!</a:t>
                      </a:r>
                    </a:p>
                    <a:p>
                      <a:pPr algn="l"/>
                      <a:r>
                        <a:rPr lang="en-US" sz="1400" b="1" dirty="0"/>
                        <a:t>You have the right to be loved and respected</a:t>
                      </a:r>
                      <a:r>
                        <a:rPr lang="en-US" sz="1400" dirty="0"/>
                        <a:t> - the fact that your ex is such a shit that they think of themselves first is completely and utterly wrong!</a:t>
                      </a:r>
                    </a:p>
                    <a:p>
                      <a:pPr algn="l"/>
                      <a:r>
                        <a:rPr lang="en-US" sz="1400" dirty="0"/>
                        <a:t>Why should you be the one who has to pick up the pieces, while your ex gets off 'Scot-free'?</a:t>
                      </a:r>
                    </a:p>
                    <a:p>
                      <a:pPr algn="l"/>
                      <a:r>
                        <a:rPr lang="en-US" sz="1400" dirty="0"/>
                        <a:t>Don't </a:t>
                      </a:r>
                      <a:r>
                        <a:rPr lang="en-US" sz="1400" b="1" dirty="0"/>
                        <a:t>you deserve to feel loved</a:t>
                      </a:r>
                      <a:r>
                        <a:rPr lang="en-US" sz="1400" dirty="0"/>
                        <a:t> and have control of your life and emotions?</a:t>
                      </a:r>
                    </a:p>
                    <a:p>
                      <a:pPr algn="l"/>
                      <a:r>
                        <a:rPr lang="en-US" sz="1400" dirty="0"/>
                        <a:t>Don't you deserve to be able to spend each day without dwelling on the hurt, pain and humiliation that your ex has caused you?</a:t>
                      </a:r>
                    </a:p>
                    <a:p>
                      <a:pPr algn="l"/>
                      <a:r>
                        <a:rPr lang="en-US" sz="1400" dirty="0"/>
                        <a:t>Of course you do!!!</a:t>
                      </a:r>
                    </a:p>
                    <a:p>
                      <a:pPr algn="l"/>
                      <a:r>
                        <a:rPr lang="en-US" sz="1400" dirty="0"/>
                        <a:t>There is absolutely no doubt whatsoever, that </a:t>
                      </a:r>
                      <a:r>
                        <a:rPr lang="en-US" sz="1400" b="1" dirty="0"/>
                        <a:t>you deserve the very best</a:t>
                      </a:r>
                      <a:r>
                        <a:rPr lang="en-US" sz="1400" dirty="0"/>
                        <a:t>. You have done nothing wrong - don't let your ex try and blame you. They are the ones who are guilty, not you - </a:t>
                      </a:r>
                      <a:r>
                        <a:rPr lang="en-US" sz="1400" b="1" dirty="0"/>
                        <a:t>you are the victim</a:t>
                      </a:r>
                      <a:r>
                        <a:rPr lang="en-US" sz="1400" dirty="0"/>
                        <a:t>.</a:t>
                      </a:r>
                    </a:p>
                    <a:p>
                      <a:pPr algn="l"/>
                      <a:r>
                        <a:rPr lang="en-US" sz="1400" dirty="0"/>
                        <a:t>But, just like a phoenix from the flames, </a:t>
                      </a:r>
                      <a:r>
                        <a:rPr lang="en-US" sz="1400" b="1" dirty="0"/>
                        <a:t>you can start to regain control</a:t>
                      </a:r>
                      <a:r>
                        <a:rPr lang="en-US" sz="1400" dirty="0"/>
                        <a:t> of your emotions and your life right now.</a:t>
                      </a:r>
                    </a:p>
                    <a:p>
                      <a:pPr algn="l"/>
                      <a:r>
                        <a:rPr lang="en-US" sz="1400" dirty="0"/>
                        <a:t>Getting revenge is about putting you back in control and ensuring that your ex gets to </a:t>
                      </a:r>
                      <a:r>
                        <a:rPr lang="en-US" sz="1400" b="1" dirty="0"/>
                        <a:t>experience the hurt, pain and humiliation</a:t>
                      </a:r>
                      <a:r>
                        <a:rPr lang="en-US" sz="1400" dirty="0"/>
                        <a:t> that you have suffered.</a:t>
                      </a:r>
                    </a:p>
                    <a:p>
                      <a:pPr algn="l"/>
                      <a:r>
                        <a:rPr lang="en-US" sz="1400" dirty="0"/>
                        <a:t>And this is where we can help you!</a:t>
                      </a:r>
                    </a:p>
                    <a:p>
                      <a:pPr algn="l"/>
                      <a:r>
                        <a:rPr lang="en-US" sz="1400" dirty="0"/>
                        <a:t>We have a truly unique array of revenge tactics and tools that not only ensure your ex gets what they deserve, but that you are protected at all times.</a:t>
                      </a:r>
                    </a:p>
                    <a:p>
                      <a:pPr algn="l"/>
                      <a:r>
                        <a:rPr lang="en-US" sz="1400" b="1" dirty="0"/>
                        <a:t>Everything we do for you is anonymous, untraceable and 100% legal.</a:t>
                      </a:r>
                      <a:endParaRPr lang="en-US" sz="1400" dirty="0"/>
                    </a:p>
                    <a:p>
                      <a:pPr algn="l"/>
                      <a:r>
                        <a:rPr lang="en-US" sz="1400" dirty="0"/>
                        <a:t>You ex deserves revenge and you have the right to be in control of that revenge. </a:t>
                      </a:r>
                    </a:p>
                    <a:p>
                      <a:pPr algn="l"/>
                      <a:r>
                        <a:rPr lang="en-US" sz="1400" dirty="0"/>
                        <a:t>And don't forget - </a:t>
                      </a:r>
                      <a:r>
                        <a:rPr lang="en-US" sz="1400" b="1" dirty="0"/>
                        <a:t>we are on your side</a:t>
                      </a:r>
                      <a:r>
                        <a:rPr lang="en-US" sz="1400" dirty="0"/>
                        <a:t>. We want to help you to </a:t>
                      </a:r>
                      <a:r>
                        <a:rPr lang="en-US" sz="1400" b="1" dirty="0"/>
                        <a:t>destroy your ex!</a:t>
                      </a:r>
                      <a:endParaRPr lang="en-US" sz="1400" dirty="0"/>
                    </a:p>
                  </a:txBody>
                  <a:tcPr marL="0" marR="0" marT="0" marB="0">
                    <a:lnL>
                      <a:noFill/>
                    </a:lnL>
                    <a:lnR>
                      <a:noFill/>
                    </a:lnR>
                    <a:lnT>
                      <a:noFill/>
                    </a:lnT>
                    <a:lnB>
                      <a:noFill/>
                    </a:lnB>
                    <a:solidFill>
                      <a:srgbClr val="FFFFCC"/>
                    </a:solidFill>
                  </a:tcPr>
                </a:tc>
              </a:tr>
            </a:tbl>
          </a:graphicData>
        </a:graphic>
      </p:graphicFrame>
    </p:spTree>
  </p:cSld>
  <p:clrMapOvr>
    <a:masterClrMapping/>
  </p:clrMapOvr>
  <p:transition advClick="0"/>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2499</TotalTime>
  <Words>1631</Words>
  <Application>Microsoft Office PowerPoint</Application>
  <PresentationFormat>On-screen Show (4:3)</PresentationFormat>
  <Paragraphs>205</Paragraphs>
  <Slides>25</Slides>
  <Notes>1</Notes>
  <HiddenSlides>4</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25</vt:i4>
      </vt:variant>
    </vt:vector>
  </HeadingPairs>
  <TitlesOfParts>
    <vt:vector size="33" baseType="lpstr">
      <vt:lpstr>Calibri</vt:lpstr>
      <vt:lpstr>Georgia</vt:lpstr>
      <vt:lpstr>Perpetua</vt:lpstr>
      <vt:lpstr>Times New Roman</vt:lpstr>
      <vt:lpstr>Trebuchet MS</vt:lpstr>
      <vt:lpstr>Wingdings</vt:lpstr>
      <vt:lpstr>Wingdings 2</vt:lpstr>
      <vt:lpstr>Urban</vt:lpstr>
      <vt:lpstr>PowerPoint Presentation</vt:lpstr>
      <vt:lpstr>Stalking Presentation</vt:lpstr>
      <vt:lpstr> </vt:lpstr>
      <vt:lpstr>PowerPoint Presentation</vt:lpstr>
      <vt:lpstr>Prevalence of Stalking</vt:lpstr>
      <vt:lpstr>   Relationship between the Victim and the Offender   </vt:lpstr>
      <vt:lpstr>Latest Survey on Cyberstalking &amp; Electronic Monitoring</vt:lpstr>
      <vt:lpstr>Check this out. . .</vt:lpstr>
      <vt:lpstr>PowerPoint Presentation</vt:lpstr>
      <vt:lpstr>PowerPoint Presentation</vt:lpstr>
      <vt:lpstr>Stalking Laws</vt:lpstr>
      <vt:lpstr>PowerPoint Presentation</vt:lpstr>
      <vt:lpstr>PowerPoint Presentation</vt:lpstr>
      <vt:lpstr>PowerPoint Presentation</vt:lpstr>
      <vt:lpstr>Over the course of this week….</vt:lpstr>
      <vt:lpstr>Scenarios</vt:lpstr>
      <vt:lpstr>Working with a Stalking Victim</vt:lpstr>
      <vt:lpstr>Working with a Stalking Victim…</vt:lpstr>
      <vt:lpstr>Safety Planning</vt:lpstr>
      <vt:lpstr>PowerPoint Presentation</vt:lpstr>
      <vt:lpstr>Verizon Hope Line</vt:lpstr>
      <vt:lpstr>Information is Power</vt:lpstr>
      <vt:lpstr>Additional resources</vt:lpstr>
      <vt:lpstr>PowerPoint Presentation</vt:lpstr>
      <vt:lpstr>PowerPoint Presentation</vt:lpstr>
    </vt:vector>
  </TitlesOfParts>
  <Company>Family Crisis Services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STALKING</dc:title>
  <dc:creator>Jane Root</dc:creator>
  <cp:lastModifiedBy>Jane Root</cp:lastModifiedBy>
  <cp:revision>57</cp:revision>
  <dcterms:created xsi:type="dcterms:W3CDTF">2009-02-12T14:53:03Z</dcterms:created>
  <dcterms:modified xsi:type="dcterms:W3CDTF">2017-03-30T17:10:39Z</dcterms:modified>
</cp:coreProperties>
</file>